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42"/>
  </p:notesMasterIdLst>
  <p:sldIdLst>
    <p:sldId id="308" r:id="rId2"/>
    <p:sldId id="257" r:id="rId3"/>
    <p:sldId id="307" r:id="rId4"/>
    <p:sldId id="309" r:id="rId5"/>
    <p:sldId id="295" r:id="rId6"/>
    <p:sldId id="258" r:id="rId7"/>
    <p:sldId id="259" r:id="rId8"/>
    <p:sldId id="265" r:id="rId9"/>
    <p:sldId id="306" r:id="rId10"/>
    <p:sldId id="266" r:id="rId11"/>
    <p:sldId id="267" r:id="rId12"/>
    <p:sldId id="268" r:id="rId13"/>
    <p:sldId id="260" r:id="rId14"/>
    <p:sldId id="299" r:id="rId15"/>
    <p:sldId id="261" r:id="rId16"/>
    <p:sldId id="275" r:id="rId17"/>
    <p:sldId id="296" r:id="rId18"/>
    <p:sldId id="300" r:id="rId19"/>
    <p:sldId id="305" r:id="rId20"/>
    <p:sldId id="262" r:id="rId21"/>
    <p:sldId id="271" r:id="rId22"/>
    <p:sldId id="270" r:id="rId23"/>
    <p:sldId id="269" r:id="rId24"/>
    <p:sldId id="276" r:id="rId25"/>
    <p:sldId id="304" r:id="rId26"/>
    <p:sldId id="273" r:id="rId27"/>
    <p:sldId id="298" r:id="rId28"/>
    <p:sldId id="280" r:id="rId29"/>
    <p:sldId id="287" r:id="rId30"/>
    <p:sldId id="297" r:id="rId31"/>
    <p:sldId id="288" r:id="rId32"/>
    <p:sldId id="290" r:id="rId33"/>
    <p:sldId id="289" r:id="rId34"/>
    <p:sldId id="291" r:id="rId35"/>
    <p:sldId id="281" r:id="rId36"/>
    <p:sldId id="282" r:id="rId37"/>
    <p:sldId id="283" r:id="rId38"/>
    <p:sldId id="294" r:id="rId39"/>
    <p:sldId id="301" r:id="rId40"/>
    <p:sldId id="302" r:id="rId41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EE3"/>
    <a:srgbClr val="51A8F9"/>
    <a:srgbClr val="B36AE3"/>
    <a:srgbClr val="FFE599"/>
    <a:srgbClr val="B6D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C974FA-40DD-42BB-A158-114B3756107B}">
  <a:tblStyle styleId="{95C974FA-40DD-42BB-A158-114B375610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9"/>
    <p:restoredTop sz="84672"/>
  </p:normalViewPr>
  <p:slideViewPr>
    <p:cSldViewPr snapToGrid="0" snapToObjects="1">
      <p:cViewPr>
        <p:scale>
          <a:sx n="36" d="100"/>
          <a:sy n="36" d="100"/>
        </p:scale>
        <p:origin x="15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9AA1A-23AA-484B-B301-563C25792DCD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A08223E6-03DB-3242-9E7F-341EAAF83735}">
      <dgm:prSet phldrT="[Text]"/>
      <dgm:spPr/>
      <dgm:t>
        <a:bodyPr/>
        <a:lstStyle/>
        <a:p>
          <a:r>
            <a:rPr lang="en-US" dirty="0" smtClean="0"/>
            <a:t>On-</a:t>
          </a:r>
          <a:r>
            <a:rPr lang="en-US" dirty="0" err="1" smtClean="0"/>
            <a:t>Prem</a:t>
          </a:r>
          <a:r>
            <a:rPr lang="en-US" dirty="0" smtClean="0"/>
            <a:t> </a:t>
          </a:r>
          <a:endParaRPr lang="en-US" dirty="0"/>
        </a:p>
      </dgm:t>
    </dgm:pt>
    <dgm:pt modelId="{5B510A64-CF31-2749-ACDE-C4950595B5EF}" type="parTrans" cxnId="{478A08CE-A90A-B247-B634-11422905E035}">
      <dgm:prSet/>
      <dgm:spPr/>
      <dgm:t>
        <a:bodyPr/>
        <a:lstStyle/>
        <a:p>
          <a:endParaRPr lang="en-US"/>
        </a:p>
      </dgm:t>
    </dgm:pt>
    <dgm:pt modelId="{DCDF00DE-F5A8-954D-97BC-4C24539DD03F}" type="sibTrans" cxnId="{478A08CE-A90A-B247-B634-11422905E035}">
      <dgm:prSet/>
      <dgm:spPr/>
      <dgm:t>
        <a:bodyPr/>
        <a:lstStyle/>
        <a:p>
          <a:endParaRPr lang="en-US"/>
        </a:p>
      </dgm:t>
    </dgm:pt>
    <dgm:pt modelId="{C3EBB52C-E000-F84A-B8C1-0F25360930D4}">
      <dgm:prSet phldrT="[Text]"/>
      <dgm:spPr/>
      <dgm:t>
        <a:bodyPr/>
        <a:lstStyle/>
        <a:p>
          <a:r>
            <a:rPr lang="en-US" dirty="0" smtClean="0"/>
            <a:t>IaaS</a:t>
          </a:r>
          <a:endParaRPr lang="en-US" dirty="0"/>
        </a:p>
      </dgm:t>
    </dgm:pt>
    <dgm:pt modelId="{419ABF5F-54AE-2046-8D3C-995FA6AE001A}" type="parTrans" cxnId="{ED2EBF6B-9347-9C47-ADC0-8756C6E3E092}">
      <dgm:prSet/>
      <dgm:spPr/>
      <dgm:t>
        <a:bodyPr/>
        <a:lstStyle/>
        <a:p>
          <a:endParaRPr lang="en-US"/>
        </a:p>
      </dgm:t>
    </dgm:pt>
    <dgm:pt modelId="{8B4A7BE3-EB1E-AB47-900A-B233B65E5C99}" type="sibTrans" cxnId="{ED2EBF6B-9347-9C47-ADC0-8756C6E3E092}">
      <dgm:prSet/>
      <dgm:spPr/>
      <dgm:t>
        <a:bodyPr/>
        <a:lstStyle/>
        <a:p>
          <a:endParaRPr lang="en-US"/>
        </a:p>
      </dgm:t>
    </dgm:pt>
    <dgm:pt modelId="{B063953F-6E39-BF4A-905C-B618C0219F7C}">
      <dgm:prSet phldrT="[Text]"/>
      <dgm:spPr/>
      <dgm:t>
        <a:bodyPr/>
        <a:lstStyle/>
        <a:p>
          <a:r>
            <a:rPr lang="en-US" dirty="0" smtClean="0"/>
            <a:t>PaaS </a:t>
          </a:r>
          <a:endParaRPr lang="en-US" dirty="0"/>
        </a:p>
      </dgm:t>
    </dgm:pt>
    <dgm:pt modelId="{9DF047EF-CE2C-6B4E-83F3-88B0B0EFAD67}" type="parTrans" cxnId="{33461004-428C-3249-BB0A-A5616971529D}">
      <dgm:prSet/>
      <dgm:spPr/>
      <dgm:t>
        <a:bodyPr/>
        <a:lstStyle/>
        <a:p>
          <a:endParaRPr lang="en-US"/>
        </a:p>
      </dgm:t>
    </dgm:pt>
    <dgm:pt modelId="{D69DA559-5FAC-5941-BA17-5F6E78DFA06D}" type="sibTrans" cxnId="{33461004-428C-3249-BB0A-A5616971529D}">
      <dgm:prSet/>
      <dgm:spPr/>
      <dgm:t>
        <a:bodyPr/>
        <a:lstStyle/>
        <a:p>
          <a:endParaRPr lang="en-US"/>
        </a:p>
      </dgm:t>
    </dgm:pt>
    <dgm:pt modelId="{9F7F258C-DC6E-DB45-8A28-F81976F5017D}">
      <dgm:prSet phldrT="[Text]"/>
      <dgm:spPr/>
      <dgm:t>
        <a:bodyPr/>
        <a:lstStyle/>
        <a:p>
          <a:r>
            <a:rPr lang="en-US" dirty="0" err="1" smtClean="0"/>
            <a:t>Serverless</a:t>
          </a:r>
          <a:endParaRPr lang="en-US" dirty="0"/>
        </a:p>
      </dgm:t>
    </dgm:pt>
    <dgm:pt modelId="{863380EF-ADC4-474A-A932-5E0271E2BDE4}" type="parTrans" cxnId="{8EEA2BBC-5930-0245-81F4-92BBCBCF79B7}">
      <dgm:prSet/>
      <dgm:spPr/>
      <dgm:t>
        <a:bodyPr/>
        <a:lstStyle/>
        <a:p>
          <a:endParaRPr lang="en-US"/>
        </a:p>
      </dgm:t>
    </dgm:pt>
    <dgm:pt modelId="{3E460EE9-96AD-3841-B9BB-540E3FE1F826}" type="sibTrans" cxnId="{8EEA2BBC-5930-0245-81F4-92BBCBCF79B7}">
      <dgm:prSet/>
      <dgm:spPr/>
      <dgm:t>
        <a:bodyPr/>
        <a:lstStyle/>
        <a:p>
          <a:endParaRPr lang="en-US"/>
        </a:p>
      </dgm:t>
    </dgm:pt>
    <dgm:pt modelId="{547B712C-AA3A-484E-9344-9D15CF0277ED}" type="pres">
      <dgm:prSet presAssocID="{0189AA1A-23AA-484B-B301-563C25792DCD}" presName="Name0" presStyleCnt="0">
        <dgm:presLayoutVars>
          <dgm:dir/>
          <dgm:resizeHandles val="exact"/>
        </dgm:presLayoutVars>
      </dgm:prSet>
      <dgm:spPr/>
    </dgm:pt>
    <dgm:pt modelId="{751F8F17-8C30-6642-9887-62FFD70752FC}" type="pres">
      <dgm:prSet presAssocID="{0189AA1A-23AA-484B-B301-563C25792DCD}" presName="arrow" presStyleLbl="bgShp" presStyleIdx="0" presStyleCnt="1" custScaleY="50819"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12DA7419-7FD8-214E-B09F-1A9ABCF6C626}" type="pres">
      <dgm:prSet presAssocID="{0189AA1A-23AA-484B-B301-563C25792DCD}" presName="points" presStyleCnt="0"/>
      <dgm:spPr/>
    </dgm:pt>
    <dgm:pt modelId="{87752597-B797-F540-B706-68975D64611C}" type="pres">
      <dgm:prSet presAssocID="{A08223E6-03DB-3242-9E7F-341EAAF83735}" presName="compositeA" presStyleCnt="0"/>
      <dgm:spPr/>
    </dgm:pt>
    <dgm:pt modelId="{DEDAC9B4-EB31-F142-8D86-6E02B847F015}" type="pres">
      <dgm:prSet presAssocID="{A08223E6-03DB-3242-9E7F-341EAAF83735}" presName="textA" presStyleLbl="revTx" presStyleIdx="0" presStyleCnt="4" custLinFactNeighborX="17633" custLinFactNeighborY="910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6611D-FF3B-A84A-A62A-B07207773C06}" type="pres">
      <dgm:prSet presAssocID="{A08223E6-03DB-3242-9E7F-341EAAF83735}" presName="circleA" presStyleLbl="node1" presStyleIdx="0" presStyleCnt="4" custScaleX="68487" custScaleY="68487" custLinFactNeighborX="89179"/>
      <dgm:spPr>
        <a:solidFill>
          <a:srgbClr val="51A8F9"/>
        </a:solidFill>
      </dgm:spPr>
    </dgm:pt>
    <dgm:pt modelId="{54D2CC26-1053-EE4E-BDF9-1D547D701428}" type="pres">
      <dgm:prSet presAssocID="{A08223E6-03DB-3242-9E7F-341EAAF83735}" presName="spaceA" presStyleCnt="0"/>
      <dgm:spPr/>
    </dgm:pt>
    <dgm:pt modelId="{2C6AE023-D820-4941-879C-55ED0401628D}" type="pres">
      <dgm:prSet presAssocID="{DCDF00DE-F5A8-954D-97BC-4C24539DD03F}" presName="space" presStyleCnt="0"/>
      <dgm:spPr/>
    </dgm:pt>
    <dgm:pt modelId="{8AE54D4C-929D-9D44-9AB2-AF3BC77581E0}" type="pres">
      <dgm:prSet presAssocID="{C3EBB52C-E000-F84A-B8C1-0F25360930D4}" presName="compositeB" presStyleCnt="0"/>
      <dgm:spPr/>
    </dgm:pt>
    <dgm:pt modelId="{1A0B0017-C115-514A-B7FE-EA1B7A0A44F1}" type="pres">
      <dgm:prSet presAssocID="{C3EBB52C-E000-F84A-B8C1-0F25360930D4}" presName="textB" presStyleLbl="revTx" presStyleIdx="1" presStyleCnt="4" custLinFactNeighborX="9549" custLinFactNeighborY="25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240C1-77BB-E34F-934D-0A1B5C72CC66}" type="pres">
      <dgm:prSet presAssocID="{C3EBB52C-E000-F84A-B8C1-0F25360930D4}" presName="circleB" presStyleLbl="node1" presStyleIdx="1" presStyleCnt="4" custScaleX="68487" custScaleY="68487" custLinFactNeighborX="48292" custLinFactNeighborY="721"/>
      <dgm:spPr>
        <a:solidFill>
          <a:srgbClr val="51A8F9"/>
        </a:solidFill>
      </dgm:spPr>
    </dgm:pt>
    <dgm:pt modelId="{7B210BFF-7C56-A84D-A18E-4EF46C48EE33}" type="pres">
      <dgm:prSet presAssocID="{C3EBB52C-E000-F84A-B8C1-0F25360930D4}" presName="spaceB" presStyleCnt="0"/>
      <dgm:spPr/>
    </dgm:pt>
    <dgm:pt modelId="{DA79027E-2C2B-B949-BB52-1F9C6EB3513E}" type="pres">
      <dgm:prSet presAssocID="{8B4A7BE3-EB1E-AB47-900A-B233B65E5C99}" presName="space" presStyleCnt="0"/>
      <dgm:spPr/>
    </dgm:pt>
    <dgm:pt modelId="{B47E8FCF-9AE7-E14C-93C7-5EE565F3744F}" type="pres">
      <dgm:prSet presAssocID="{B063953F-6E39-BF4A-905C-B618C0219F7C}" presName="compositeA" presStyleCnt="0"/>
      <dgm:spPr/>
    </dgm:pt>
    <dgm:pt modelId="{784A5CAD-D0B3-1B44-BFD4-51090D353A45}" type="pres">
      <dgm:prSet presAssocID="{B063953F-6E39-BF4A-905C-B618C0219F7C}" presName="textA" presStyleLbl="revTx" presStyleIdx="2" presStyleCnt="4" custLinFactNeighborX="570" custLinFactNeighborY="924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920117-8CDA-C44E-9641-00AAA057302B}" type="pres">
      <dgm:prSet presAssocID="{B063953F-6E39-BF4A-905C-B618C0219F7C}" presName="circleA" presStyleLbl="node1" presStyleIdx="2" presStyleCnt="4" custScaleX="68487" custScaleY="68487" custLinFactNeighborX="2883" custLinFactNeighborY="721"/>
      <dgm:spPr>
        <a:solidFill>
          <a:srgbClr val="51A8F9"/>
        </a:solidFill>
      </dgm:spPr>
    </dgm:pt>
    <dgm:pt modelId="{84160F4D-D87F-5340-9D66-2868B3E65FDB}" type="pres">
      <dgm:prSet presAssocID="{B063953F-6E39-BF4A-905C-B618C0219F7C}" presName="spaceA" presStyleCnt="0"/>
      <dgm:spPr/>
    </dgm:pt>
    <dgm:pt modelId="{52778025-FC81-FD42-95AA-102E922BDE00}" type="pres">
      <dgm:prSet presAssocID="{D69DA559-5FAC-5941-BA17-5F6E78DFA06D}" presName="space" presStyleCnt="0"/>
      <dgm:spPr/>
    </dgm:pt>
    <dgm:pt modelId="{A01DF982-3E57-894F-BA19-EEBC36DE5750}" type="pres">
      <dgm:prSet presAssocID="{9F7F258C-DC6E-DB45-8A28-F81976F5017D}" presName="compositeB" presStyleCnt="0"/>
      <dgm:spPr/>
    </dgm:pt>
    <dgm:pt modelId="{F3B670BB-F1E6-614B-9A83-E667B4C526E2}" type="pres">
      <dgm:prSet presAssocID="{9F7F258C-DC6E-DB45-8A28-F81976F5017D}" presName="textB" presStyleLbl="revTx" presStyleIdx="3" presStyleCnt="4" custLinFactNeighborX="-6534" custLinFactNeighborY="85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9A2043-9B74-E247-AC48-360CE7855454}" type="pres">
      <dgm:prSet presAssocID="{9F7F258C-DC6E-DB45-8A28-F81976F5017D}" presName="circleB" presStyleLbl="node1" presStyleIdx="3" presStyleCnt="4" custScaleX="68487" custScaleY="68487" custLinFactNeighborX="-33046" custLinFactNeighborY="721"/>
      <dgm:spPr>
        <a:solidFill>
          <a:srgbClr val="51A8F9"/>
        </a:solidFill>
      </dgm:spPr>
      <dgm:t>
        <a:bodyPr/>
        <a:lstStyle/>
        <a:p>
          <a:endParaRPr lang="en-US"/>
        </a:p>
      </dgm:t>
    </dgm:pt>
    <dgm:pt modelId="{92EE619B-7DBE-0345-870A-30EA49E41F5C}" type="pres">
      <dgm:prSet presAssocID="{9F7F258C-DC6E-DB45-8A28-F81976F5017D}" presName="spaceB" presStyleCnt="0"/>
      <dgm:spPr/>
    </dgm:pt>
  </dgm:ptLst>
  <dgm:cxnLst>
    <dgm:cxn modelId="{478A08CE-A90A-B247-B634-11422905E035}" srcId="{0189AA1A-23AA-484B-B301-563C25792DCD}" destId="{A08223E6-03DB-3242-9E7F-341EAAF83735}" srcOrd="0" destOrd="0" parTransId="{5B510A64-CF31-2749-ACDE-C4950595B5EF}" sibTransId="{DCDF00DE-F5A8-954D-97BC-4C24539DD03F}"/>
    <dgm:cxn modelId="{3EBF4A37-F5F6-C04E-A819-C2A14A700AA1}" type="presOf" srcId="{C3EBB52C-E000-F84A-B8C1-0F25360930D4}" destId="{1A0B0017-C115-514A-B7FE-EA1B7A0A44F1}" srcOrd="0" destOrd="0" presId="urn:microsoft.com/office/officeart/2005/8/layout/hProcess11"/>
    <dgm:cxn modelId="{34A10056-4DA3-C144-A7DF-7CE1FAFECAC0}" type="presOf" srcId="{9F7F258C-DC6E-DB45-8A28-F81976F5017D}" destId="{F3B670BB-F1E6-614B-9A83-E667B4C526E2}" srcOrd="0" destOrd="0" presId="urn:microsoft.com/office/officeart/2005/8/layout/hProcess11"/>
    <dgm:cxn modelId="{33461004-428C-3249-BB0A-A5616971529D}" srcId="{0189AA1A-23AA-484B-B301-563C25792DCD}" destId="{B063953F-6E39-BF4A-905C-B618C0219F7C}" srcOrd="2" destOrd="0" parTransId="{9DF047EF-CE2C-6B4E-83F3-88B0B0EFAD67}" sibTransId="{D69DA559-5FAC-5941-BA17-5F6E78DFA06D}"/>
    <dgm:cxn modelId="{C6C07936-DBCE-6044-96F5-475858199146}" type="presOf" srcId="{A08223E6-03DB-3242-9E7F-341EAAF83735}" destId="{DEDAC9B4-EB31-F142-8D86-6E02B847F015}" srcOrd="0" destOrd="0" presId="urn:microsoft.com/office/officeart/2005/8/layout/hProcess11"/>
    <dgm:cxn modelId="{40E055F6-851A-E546-9FEB-F0ED32EA897F}" type="presOf" srcId="{B063953F-6E39-BF4A-905C-B618C0219F7C}" destId="{784A5CAD-D0B3-1B44-BFD4-51090D353A45}" srcOrd="0" destOrd="0" presId="urn:microsoft.com/office/officeart/2005/8/layout/hProcess11"/>
    <dgm:cxn modelId="{8EEA2BBC-5930-0245-81F4-92BBCBCF79B7}" srcId="{0189AA1A-23AA-484B-B301-563C25792DCD}" destId="{9F7F258C-DC6E-DB45-8A28-F81976F5017D}" srcOrd="3" destOrd="0" parTransId="{863380EF-ADC4-474A-A932-5E0271E2BDE4}" sibTransId="{3E460EE9-96AD-3841-B9BB-540E3FE1F826}"/>
    <dgm:cxn modelId="{F475BCAC-DA66-A64C-B4CA-7B04826873CB}" type="presOf" srcId="{0189AA1A-23AA-484B-B301-563C25792DCD}" destId="{547B712C-AA3A-484E-9344-9D15CF0277ED}" srcOrd="0" destOrd="0" presId="urn:microsoft.com/office/officeart/2005/8/layout/hProcess11"/>
    <dgm:cxn modelId="{ED2EBF6B-9347-9C47-ADC0-8756C6E3E092}" srcId="{0189AA1A-23AA-484B-B301-563C25792DCD}" destId="{C3EBB52C-E000-F84A-B8C1-0F25360930D4}" srcOrd="1" destOrd="0" parTransId="{419ABF5F-54AE-2046-8D3C-995FA6AE001A}" sibTransId="{8B4A7BE3-EB1E-AB47-900A-B233B65E5C99}"/>
    <dgm:cxn modelId="{0D3C3BDA-150D-E547-BFF3-2213169E986F}" type="presParOf" srcId="{547B712C-AA3A-484E-9344-9D15CF0277ED}" destId="{751F8F17-8C30-6642-9887-62FFD70752FC}" srcOrd="0" destOrd="0" presId="urn:microsoft.com/office/officeart/2005/8/layout/hProcess11"/>
    <dgm:cxn modelId="{A7359745-B9A3-2E45-8F0B-B1DDF3F8AA9B}" type="presParOf" srcId="{547B712C-AA3A-484E-9344-9D15CF0277ED}" destId="{12DA7419-7FD8-214E-B09F-1A9ABCF6C626}" srcOrd="1" destOrd="0" presId="urn:microsoft.com/office/officeart/2005/8/layout/hProcess11"/>
    <dgm:cxn modelId="{4172556A-4E1D-9049-95F7-90CCD40E19F1}" type="presParOf" srcId="{12DA7419-7FD8-214E-B09F-1A9ABCF6C626}" destId="{87752597-B797-F540-B706-68975D64611C}" srcOrd="0" destOrd="0" presId="urn:microsoft.com/office/officeart/2005/8/layout/hProcess11"/>
    <dgm:cxn modelId="{6C7D29B3-4D45-124C-9695-8568FDD1689B}" type="presParOf" srcId="{87752597-B797-F540-B706-68975D64611C}" destId="{DEDAC9B4-EB31-F142-8D86-6E02B847F015}" srcOrd="0" destOrd="0" presId="urn:microsoft.com/office/officeart/2005/8/layout/hProcess11"/>
    <dgm:cxn modelId="{0C8B9B11-94DF-B443-A830-09791C573A93}" type="presParOf" srcId="{87752597-B797-F540-B706-68975D64611C}" destId="{C736611D-FF3B-A84A-A62A-B07207773C06}" srcOrd="1" destOrd="0" presId="urn:microsoft.com/office/officeart/2005/8/layout/hProcess11"/>
    <dgm:cxn modelId="{D98F42AD-C955-F64C-A9FB-3CB0EDCBF9F6}" type="presParOf" srcId="{87752597-B797-F540-B706-68975D64611C}" destId="{54D2CC26-1053-EE4E-BDF9-1D547D701428}" srcOrd="2" destOrd="0" presId="urn:microsoft.com/office/officeart/2005/8/layout/hProcess11"/>
    <dgm:cxn modelId="{4B18AF1D-B8AC-7D42-9DD0-DCAD8AFA261F}" type="presParOf" srcId="{12DA7419-7FD8-214E-B09F-1A9ABCF6C626}" destId="{2C6AE023-D820-4941-879C-55ED0401628D}" srcOrd="1" destOrd="0" presId="urn:microsoft.com/office/officeart/2005/8/layout/hProcess11"/>
    <dgm:cxn modelId="{B2358849-4831-BA45-B0D1-4FB04487A788}" type="presParOf" srcId="{12DA7419-7FD8-214E-B09F-1A9ABCF6C626}" destId="{8AE54D4C-929D-9D44-9AB2-AF3BC77581E0}" srcOrd="2" destOrd="0" presId="urn:microsoft.com/office/officeart/2005/8/layout/hProcess11"/>
    <dgm:cxn modelId="{CB36797A-1442-EF46-8166-9719BD9091FD}" type="presParOf" srcId="{8AE54D4C-929D-9D44-9AB2-AF3BC77581E0}" destId="{1A0B0017-C115-514A-B7FE-EA1B7A0A44F1}" srcOrd="0" destOrd="0" presId="urn:microsoft.com/office/officeart/2005/8/layout/hProcess11"/>
    <dgm:cxn modelId="{142AB845-16CB-6D4D-AD53-576F06A4EACC}" type="presParOf" srcId="{8AE54D4C-929D-9D44-9AB2-AF3BC77581E0}" destId="{BB6240C1-77BB-E34F-934D-0A1B5C72CC66}" srcOrd="1" destOrd="0" presId="urn:microsoft.com/office/officeart/2005/8/layout/hProcess11"/>
    <dgm:cxn modelId="{F17BB080-207F-F846-A2C6-CD7C4568C8B7}" type="presParOf" srcId="{8AE54D4C-929D-9D44-9AB2-AF3BC77581E0}" destId="{7B210BFF-7C56-A84D-A18E-4EF46C48EE33}" srcOrd="2" destOrd="0" presId="urn:microsoft.com/office/officeart/2005/8/layout/hProcess11"/>
    <dgm:cxn modelId="{085C2180-246E-C14D-B8CC-F144820975A9}" type="presParOf" srcId="{12DA7419-7FD8-214E-B09F-1A9ABCF6C626}" destId="{DA79027E-2C2B-B949-BB52-1F9C6EB3513E}" srcOrd="3" destOrd="0" presId="urn:microsoft.com/office/officeart/2005/8/layout/hProcess11"/>
    <dgm:cxn modelId="{6F173D57-3019-8342-9E09-E50749864EE6}" type="presParOf" srcId="{12DA7419-7FD8-214E-B09F-1A9ABCF6C626}" destId="{B47E8FCF-9AE7-E14C-93C7-5EE565F3744F}" srcOrd="4" destOrd="0" presId="urn:microsoft.com/office/officeart/2005/8/layout/hProcess11"/>
    <dgm:cxn modelId="{C3850B7D-ECBD-1845-90AC-1F26FE82B64D}" type="presParOf" srcId="{B47E8FCF-9AE7-E14C-93C7-5EE565F3744F}" destId="{784A5CAD-D0B3-1B44-BFD4-51090D353A45}" srcOrd="0" destOrd="0" presId="urn:microsoft.com/office/officeart/2005/8/layout/hProcess11"/>
    <dgm:cxn modelId="{7467E9AC-3A90-C547-9737-65EE3B712EAF}" type="presParOf" srcId="{B47E8FCF-9AE7-E14C-93C7-5EE565F3744F}" destId="{D9920117-8CDA-C44E-9641-00AAA057302B}" srcOrd="1" destOrd="0" presId="urn:microsoft.com/office/officeart/2005/8/layout/hProcess11"/>
    <dgm:cxn modelId="{ADD2B747-0C39-944A-A0E1-F4901401926F}" type="presParOf" srcId="{B47E8FCF-9AE7-E14C-93C7-5EE565F3744F}" destId="{84160F4D-D87F-5340-9D66-2868B3E65FDB}" srcOrd="2" destOrd="0" presId="urn:microsoft.com/office/officeart/2005/8/layout/hProcess11"/>
    <dgm:cxn modelId="{75D5EEFD-8801-6F44-9EB3-20A62AED772D}" type="presParOf" srcId="{12DA7419-7FD8-214E-B09F-1A9ABCF6C626}" destId="{52778025-FC81-FD42-95AA-102E922BDE00}" srcOrd="5" destOrd="0" presId="urn:microsoft.com/office/officeart/2005/8/layout/hProcess11"/>
    <dgm:cxn modelId="{DF02F166-8AF6-BA4B-B948-1CEB36B89155}" type="presParOf" srcId="{12DA7419-7FD8-214E-B09F-1A9ABCF6C626}" destId="{A01DF982-3E57-894F-BA19-EEBC36DE5750}" srcOrd="6" destOrd="0" presId="urn:microsoft.com/office/officeart/2005/8/layout/hProcess11"/>
    <dgm:cxn modelId="{7883B102-FB6A-CA43-807E-F055C2C1709D}" type="presParOf" srcId="{A01DF982-3E57-894F-BA19-EEBC36DE5750}" destId="{F3B670BB-F1E6-614B-9A83-E667B4C526E2}" srcOrd="0" destOrd="0" presId="urn:microsoft.com/office/officeart/2005/8/layout/hProcess11"/>
    <dgm:cxn modelId="{4DB49FDF-AB5B-DF46-BDF4-09C2329C7149}" type="presParOf" srcId="{A01DF982-3E57-894F-BA19-EEBC36DE5750}" destId="{129A2043-9B74-E247-AC48-360CE7855454}" srcOrd="1" destOrd="0" presId="urn:microsoft.com/office/officeart/2005/8/layout/hProcess11"/>
    <dgm:cxn modelId="{DB9E2B6A-4C2B-4343-BE0D-791FA5C480A7}" type="presParOf" srcId="{A01DF982-3E57-894F-BA19-EEBC36DE5750}" destId="{92EE619B-7DBE-0345-870A-30EA49E41F5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F8F17-8C30-6642-9887-62FFD70752FC}">
      <dsp:nvSpPr>
        <dsp:cNvPr id="0" name=""/>
        <dsp:cNvSpPr/>
      </dsp:nvSpPr>
      <dsp:spPr>
        <a:xfrm>
          <a:off x="0" y="4316057"/>
          <a:ext cx="25292050" cy="2202396"/>
        </a:xfrm>
        <a:prstGeom prst="notchedRightArrow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AC9B4-EB31-F142-8D86-6E02B847F015}">
      <dsp:nvSpPr>
        <dsp:cNvPr id="0" name=""/>
        <dsp:cNvSpPr/>
      </dsp:nvSpPr>
      <dsp:spPr>
        <a:xfrm>
          <a:off x="977598" y="3947705"/>
          <a:ext cx="5479532" cy="4333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On-</a:t>
          </a:r>
          <a:r>
            <a:rPr lang="en-US" sz="6500" kern="1200" dirty="0" err="1" smtClean="0"/>
            <a:t>Prem</a:t>
          </a: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977598" y="3947705"/>
        <a:ext cx="5479532" cy="4333804"/>
      </dsp:txXfrm>
    </dsp:sp>
    <dsp:sp modelId="{C736611D-FF3B-A84A-A62A-B07207773C06}">
      <dsp:nvSpPr>
        <dsp:cNvPr id="0" name=""/>
        <dsp:cNvSpPr/>
      </dsp:nvSpPr>
      <dsp:spPr>
        <a:xfrm>
          <a:off x="3346358" y="5046243"/>
          <a:ext cx="742023" cy="742023"/>
        </a:xfrm>
        <a:prstGeom prst="ellipse">
          <a:avLst/>
        </a:prstGeom>
        <a:solidFill>
          <a:srgbClr val="51A8F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0B0017-C115-514A-B7FE-EA1B7A0A44F1}">
      <dsp:nvSpPr>
        <dsp:cNvPr id="0" name=""/>
        <dsp:cNvSpPr/>
      </dsp:nvSpPr>
      <dsp:spPr>
        <a:xfrm>
          <a:off x="6288142" y="6500706"/>
          <a:ext cx="5479532" cy="4333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IaaS</a:t>
          </a:r>
          <a:endParaRPr lang="en-US" sz="6500" kern="1200" dirty="0"/>
        </a:p>
      </dsp:txBody>
      <dsp:txXfrm>
        <a:off x="6288142" y="6500706"/>
        <a:ext cx="5479532" cy="4333804"/>
      </dsp:txXfrm>
    </dsp:sp>
    <dsp:sp modelId="{BB6240C1-77BB-E34F-934D-0A1B5C72CC66}">
      <dsp:nvSpPr>
        <dsp:cNvPr id="0" name=""/>
        <dsp:cNvSpPr/>
      </dsp:nvSpPr>
      <dsp:spPr>
        <a:xfrm>
          <a:off x="8656876" y="5054055"/>
          <a:ext cx="742023" cy="742023"/>
        </a:xfrm>
        <a:prstGeom prst="ellipse">
          <a:avLst/>
        </a:prstGeom>
        <a:solidFill>
          <a:srgbClr val="51A8F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4A5CAD-D0B3-1B44-BFD4-51090D353A45}">
      <dsp:nvSpPr>
        <dsp:cNvPr id="0" name=""/>
        <dsp:cNvSpPr/>
      </dsp:nvSpPr>
      <dsp:spPr>
        <a:xfrm>
          <a:off x="11549644" y="4006472"/>
          <a:ext cx="5479532" cy="4333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PaaS </a:t>
          </a:r>
          <a:endParaRPr lang="en-US" sz="6500" kern="1200" dirty="0"/>
        </a:p>
      </dsp:txBody>
      <dsp:txXfrm>
        <a:off x="11549644" y="4006472"/>
        <a:ext cx="5479532" cy="4333804"/>
      </dsp:txXfrm>
    </dsp:sp>
    <dsp:sp modelId="{D9920117-8CDA-C44E-9641-00AAA057302B}">
      <dsp:nvSpPr>
        <dsp:cNvPr id="0" name=""/>
        <dsp:cNvSpPr/>
      </dsp:nvSpPr>
      <dsp:spPr>
        <a:xfrm>
          <a:off x="13918401" y="5054055"/>
          <a:ext cx="742023" cy="742023"/>
        </a:xfrm>
        <a:prstGeom prst="ellipse">
          <a:avLst/>
        </a:prstGeom>
        <a:solidFill>
          <a:srgbClr val="51A8F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B670BB-F1E6-614B-9A83-E667B4C526E2}">
      <dsp:nvSpPr>
        <dsp:cNvPr id="0" name=""/>
        <dsp:cNvSpPr/>
      </dsp:nvSpPr>
      <dsp:spPr>
        <a:xfrm>
          <a:off x="16913887" y="6500706"/>
          <a:ext cx="5479532" cy="4333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Serverless</a:t>
          </a:r>
          <a:endParaRPr lang="en-US" sz="6500" kern="1200" dirty="0"/>
        </a:p>
      </dsp:txBody>
      <dsp:txXfrm>
        <a:off x="16913887" y="6500706"/>
        <a:ext cx="5479532" cy="4333804"/>
      </dsp:txXfrm>
    </dsp:sp>
    <dsp:sp modelId="{129A2043-9B74-E247-AC48-360CE7855454}">
      <dsp:nvSpPr>
        <dsp:cNvPr id="0" name=""/>
        <dsp:cNvSpPr/>
      </dsp:nvSpPr>
      <dsp:spPr>
        <a:xfrm>
          <a:off x="19282637" y="5054055"/>
          <a:ext cx="742023" cy="742023"/>
        </a:xfrm>
        <a:prstGeom prst="ellipse">
          <a:avLst/>
        </a:prstGeom>
        <a:solidFill>
          <a:srgbClr val="51A8F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-"/>
            </a:pPr>
            <a:r>
              <a:rPr lang="en-US"/>
              <a:t>Serverless is a buzzword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 interest and growth in Serverless and share metrics about serverless adoption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7890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TODO: Does</a:t>
            </a:r>
            <a:r>
              <a:rPr lang="en-US" baseline="0" dirty="0" smtClean="0"/>
              <a:t> this reveal too much info about the terms before the next few slides?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premise handled everything.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IaaS = they own hardware. ‘virtualization’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PaaS = </a:t>
            </a:r>
            <a:r>
              <a:rPr lang="en-US" dirty="0" err="1"/>
              <a:t>heroku</a:t>
            </a:r>
            <a:r>
              <a:rPr lang="en-US" dirty="0"/>
              <a:t>, AWS EC2 instance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BaaS = </a:t>
            </a:r>
            <a:r>
              <a:rPr lang="en-US" dirty="0" err="1"/>
              <a:t>twilio</a:t>
            </a:r>
            <a:r>
              <a:rPr lang="en-US" dirty="0"/>
              <a:t>, dynamo </a:t>
            </a:r>
            <a:r>
              <a:rPr lang="en-US" dirty="0" err="1"/>
              <a:t>db</a:t>
            </a:r>
            <a:r>
              <a:rPr lang="en-US" dirty="0"/>
              <a:t>, </a:t>
            </a:r>
            <a:r>
              <a:rPr lang="en-US" dirty="0" err="1"/>
              <a:t>cosmo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, Auth0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FaaS</a:t>
            </a:r>
            <a:r>
              <a:rPr lang="en-US" dirty="0"/>
              <a:t> = sandbox / runtime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 $$, more abstraction</a:t>
            </a:r>
            <a:endParaRPr dirty="0"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TODO: better graphic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Who’s here because Buzzword? Yep. Peak interest.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82% metric from </a:t>
            </a:r>
            <a:r>
              <a:rPr lang="en-US" dirty="0" err="1" smtClean="0"/>
              <a:t>serverless</a:t>
            </a:r>
            <a:r>
              <a:rPr lang="en-US" dirty="0" smtClean="0"/>
              <a:t> survey</a:t>
            </a:r>
            <a:endParaRPr dirty="0"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1916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smtClean="0"/>
              <a:t>TODO: Make better graphic</a:t>
            </a:r>
            <a:r>
              <a:rPr lang="mr-IN" dirty="0" smtClean="0"/>
              <a:t>…</a:t>
            </a:r>
            <a:endParaRPr lang="en-US" dirty="0" smtClean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smtClean="0"/>
              <a:t>Economies </a:t>
            </a:r>
            <a:r>
              <a:rPr lang="en-US" dirty="0"/>
              <a:t>of Scale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“faster” = provisioning. Able to provision work environments for teams immediately.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“</a:t>
            </a:r>
            <a:r>
              <a:rPr lang="en-US" dirty="0" err="1"/>
              <a:t>deprovisioning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TODO: make this look better.</a:t>
            </a:r>
            <a:endParaRPr dirty="0"/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TODO: Make this look better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Minimize infrastructure</a:t>
            </a:r>
            <a:r>
              <a:rPr lang="en-US" baseline="0" dirty="0" smtClean="0"/>
              <a:t> costs for a similar price of building another SOA --&gt; increase in cost of maintenance, difficult to debug, network becomes more complex.</a:t>
            </a:r>
            <a:endParaRPr dirty="0"/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Next: Sheet Tweetr</a:t>
            </a:r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clean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25</a:t>
            </a:fld>
            <a:endParaRPr lang="uk-UA"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10037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TODO: make prettier</a:t>
            </a: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error handling section</a:t>
            </a: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clean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29</a:t>
            </a:fld>
            <a:endParaRPr lang="uk-UA"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01861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AI modules available via API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Computing ‘at the edge’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>
                <a:solidFill>
                  <a:srgbClr val="373737"/>
                </a:solidFill>
                <a:highlight>
                  <a:srgbClr val="F2F2F2"/>
                </a:highlight>
              </a:rPr>
              <a:t>Serverless</a:t>
            </a: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 all the things (</a:t>
            </a:r>
            <a:r>
              <a:rPr lang="en-US" sz="2400" dirty="0" err="1" smtClean="0">
                <a:solidFill>
                  <a:srgbClr val="373737"/>
                </a:solidFill>
                <a:highlight>
                  <a:srgbClr val="F2F2F2"/>
                </a:highlight>
              </a:rPr>
              <a:t>IoT</a:t>
            </a: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32</a:t>
            </a:fld>
            <a:endParaRPr lang="uk-UA"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257136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“you have to play in our sandbox”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Ecosystem of specific tooling. Gives you better integration but your app may depend on a specific feature.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Information gets </a:t>
            </a:r>
            <a:r>
              <a:rPr lang="en-US" sz="24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silo’d</a:t>
            </a: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 in certain tools or services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CloudEvents</a:t>
            </a: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 protocol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33</a:t>
            </a:fld>
            <a:endParaRPr lang="uk-UA"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62909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=TZPPjAv12KU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34</a:t>
            </a:fld>
            <a:endParaRPr lang="uk-UA"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967864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pricing practices carefully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pricing practices carefully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pricing practices carefully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Open source </a:t>
            </a:r>
            <a:r>
              <a:rPr lang="en-US" sz="24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serverless</a:t>
            </a: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 platform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Simplicity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Reuasability</a:t>
            </a:r>
            <a:endParaRPr lang="en-US" sz="2400" dirty="0" smtClean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Extensibility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Configure different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38</a:t>
            </a:fld>
            <a:endParaRPr lang="uk-UA"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71558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them a chance to leave. </a:t>
            </a:r>
          </a:p>
          <a:p>
            <a:r>
              <a:rPr lang="en-US" dirty="0" smtClean="0"/>
              <a:t>“This is what we’re going to cover”</a:t>
            </a:r>
          </a:p>
          <a:p>
            <a:r>
              <a:rPr lang="en-US" dirty="0" smtClean="0"/>
              <a:t>“This</a:t>
            </a:r>
            <a:r>
              <a:rPr lang="en-US" baseline="0" dirty="0" smtClean="0"/>
              <a:t> is who its meant for”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</a:t>
            </a:fld>
            <a:endParaRPr lang="uk-UA"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16968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pricing practices carefully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99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7101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-"/>
            </a:pPr>
            <a:r>
              <a:rPr lang="en-US"/>
              <a:t>Serverless is a buzzword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 interest and growth in Serverless and share metrics about serverless adoption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Who’s here because Buzzword? Yep. Peak interest.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82% metric from </a:t>
            </a:r>
            <a:r>
              <a:rPr lang="en-US" dirty="0" err="1" smtClean="0"/>
              <a:t>serverless</a:t>
            </a:r>
            <a:r>
              <a:rPr lang="en-US" dirty="0" smtClean="0"/>
              <a:t> survey</a:t>
            </a:r>
            <a:endParaRPr dirty="0"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00" cy="12465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people don’t agree on definition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FaaS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Physical / logistical concerns of server are abstracted away</a:t>
            </a:r>
            <a:endParaRPr dirty="0"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Define </a:t>
            </a:r>
            <a:r>
              <a:rPr lang="en-US" dirty="0" err="1"/>
              <a:t>FaaS</a:t>
            </a:r>
            <a:endParaRPr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  <a:tabLst/>
              <a:defRPr/>
            </a:pPr>
            <a:r>
              <a:rPr lang="en-US" sz="2400" dirty="0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“An event driven system that utilizes </a:t>
            </a:r>
            <a:r>
              <a:rPr lang="en-US" sz="2400" dirty="0" err="1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FaaS</a:t>
            </a:r>
            <a:r>
              <a:rPr lang="en-US" sz="2400" dirty="0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and other fully managed services for logic and persistence”.</a:t>
            </a: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smtClean="0"/>
              <a:t>Spectrum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Help distinguish between offerings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Dependence on existing tools. Buy vs build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Ephemeral compute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Resources billed match whats used</a:t>
            </a: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-"/>
            </a:pPr>
            <a:r>
              <a:rPr lang="en-US"/>
              <a:t>Not an excuse not to understand servers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Important to be pragmatic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hape 11"/>
          <p:cNvGrpSpPr/>
          <p:nvPr/>
        </p:nvGrpSpPr>
        <p:grpSpPr>
          <a:xfrm rot="5400000">
            <a:off x="-16715231" y="-397360"/>
            <a:ext cx="24535151" cy="4304369"/>
            <a:chOff x="0" y="-156114"/>
            <a:chExt cx="24535151" cy="4304369"/>
          </a:xfrm>
        </p:grpSpPr>
        <p:sp>
          <p:nvSpPr>
            <p:cNvPr id="12" name="Shape 12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/>
        </p:nvGrpSpPr>
        <p:grpSpPr>
          <a:xfrm rot="10800000">
            <a:off x="-23445" y="10974729"/>
            <a:ext cx="24535151" cy="4304369"/>
            <a:chOff x="0" y="-156114"/>
            <a:chExt cx="24535151" cy="4304369"/>
          </a:xfrm>
        </p:grpSpPr>
        <p:sp>
          <p:nvSpPr>
            <p:cNvPr id="39" name="Shape 39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3580160" y="5056110"/>
            <a:ext cx="1675375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What’s all the fuss about </a:t>
            </a:r>
            <a:r>
              <a:rPr lang="en-US" sz="14000" b="1" dirty="0" err="1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Serverless</a:t>
            </a:r>
            <a:r>
              <a:rPr lang="en-US" sz="14000" b="1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?</a:t>
            </a:r>
            <a:endParaRPr sz="14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grpSp>
        <p:nvGrpSpPr>
          <p:cNvPr id="137" name="Shape 137"/>
          <p:cNvGrpSpPr/>
          <p:nvPr/>
        </p:nvGrpSpPr>
        <p:grpSpPr>
          <a:xfrm>
            <a:off x="0" y="-1582768"/>
            <a:ext cx="24535151" cy="4304369"/>
            <a:chOff x="0" y="-156114"/>
            <a:chExt cx="24535151" cy="4304369"/>
          </a:xfrm>
        </p:grpSpPr>
        <p:sp>
          <p:nvSpPr>
            <p:cNvPr id="138" name="Shape 138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0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5940475" y="893000"/>
            <a:ext cx="13568700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Serverless</a:t>
            </a:r>
            <a:endParaRPr sz="9600" dirty="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14" y="8687109"/>
            <a:ext cx="1527584" cy="305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379" y="6092538"/>
            <a:ext cx="2823007" cy="564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3996989" y="7324507"/>
            <a:ext cx="7197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?</a:t>
            </a:r>
            <a:endParaRPr sz="6000"/>
          </a:p>
        </p:txBody>
      </p:sp>
      <p:sp>
        <p:nvSpPr>
          <p:cNvPr id="262" name="Shape 262"/>
          <p:cNvSpPr txBox="1"/>
          <p:nvPr/>
        </p:nvSpPr>
        <p:spPr>
          <a:xfrm>
            <a:off x="3072889" y="7846557"/>
            <a:ext cx="7197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?</a:t>
            </a:r>
            <a:endParaRPr sz="6000"/>
          </a:p>
        </p:txBody>
      </p:sp>
      <p:sp>
        <p:nvSpPr>
          <p:cNvPr id="18" name="Shape 251"/>
          <p:cNvSpPr txBox="1"/>
          <p:nvPr/>
        </p:nvSpPr>
        <p:spPr>
          <a:xfrm>
            <a:off x="14054545" y="10460921"/>
            <a:ext cx="6333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Only charged for code that runs</a:t>
            </a:r>
            <a:endParaRPr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Shape 252"/>
          <p:cNvSpPr/>
          <p:nvPr/>
        </p:nvSpPr>
        <p:spPr>
          <a:xfrm>
            <a:off x="13241933" y="10490935"/>
            <a:ext cx="558600" cy="55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" name="Shape 253"/>
          <p:cNvSpPr txBox="1"/>
          <p:nvPr/>
        </p:nvSpPr>
        <p:spPr>
          <a:xfrm>
            <a:off x="13909945" y="6092538"/>
            <a:ext cx="8721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Don’t need to own or provision a server.</a:t>
            </a:r>
            <a:endParaRPr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Shape 254"/>
          <p:cNvSpPr/>
          <p:nvPr/>
        </p:nvSpPr>
        <p:spPr>
          <a:xfrm>
            <a:off x="13154233" y="6122540"/>
            <a:ext cx="558600" cy="55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" name="Shape 255"/>
          <p:cNvSpPr txBox="1"/>
          <p:nvPr/>
        </p:nvSpPr>
        <p:spPr>
          <a:xfrm>
            <a:off x="14054545" y="8239992"/>
            <a:ext cx="647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Managed </a:t>
            </a:r>
            <a:r>
              <a:rPr lang="en-US" sz="3600" dirty="0" err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FaaS</a:t>
            </a:r>
            <a:r>
              <a:rPr lang="en-US" sz="36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 in the cloud.</a:t>
            </a:r>
            <a:endParaRPr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Shape 256"/>
          <p:cNvSpPr/>
          <p:nvPr/>
        </p:nvSpPr>
        <p:spPr>
          <a:xfrm>
            <a:off x="13254758" y="8270000"/>
            <a:ext cx="558600" cy="55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551556" y="4925413"/>
            <a:ext cx="445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Gill Sans" charset="0"/>
                <a:ea typeface="Gill Sans" charset="0"/>
                <a:cs typeface="Gill Sans" charset="0"/>
              </a:rPr>
              <a:t>Abstraction</a:t>
            </a:r>
            <a:endParaRPr lang="en-US" sz="4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51556" y="7146915"/>
            <a:ext cx="445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Gill Sans" charset="0"/>
                <a:ea typeface="Gill Sans" charset="0"/>
                <a:cs typeface="Gill Sans" charset="0"/>
              </a:rPr>
              <a:t>Event-driven</a:t>
            </a:r>
            <a:endParaRPr lang="en-US" sz="4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51556" y="9229262"/>
            <a:ext cx="445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Gill Sans" charset="0"/>
                <a:ea typeface="Gill Sans" charset="0"/>
                <a:cs typeface="Gill Sans" charset="0"/>
              </a:rPr>
              <a:t>Pay-per-use</a:t>
            </a:r>
            <a:endParaRPr lang="en-US" sz="48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4290785" y="1241274"/>
            <a:ext cx="15831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Serverless</a:t>
            </a:r>
            <a:r>
              <a:rPr lang="en-US" sz="8000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 Spectrum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cxnSp>
        <p:nvCxnSpPr>
          <p:cNvPr id="268" name="Shape 268"/>
          <p:cNvCxnSpPr/>
          <p:nvPr/>
        </p:nvCxnSpPr>
        <p:spPr>
          <a:xfrm rot="10800000" flipH="1">
            <a:off x="4448625" y="3911700"/>
            <a:ext cx="15470700" cy="49500"/>
          </a:xfrm>
          <a:prstGeom prst="straightConnector1">
            <a:avLst/>
          </a:prstGeom>
          <a:noFill/>
          <a:ln w="1143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Shape 269"/>
          <p:cNvCxnSpPr/>
          <p:nvPr/>
        </p:nvCxnSpPr>
        <p:spPr>
          <a:xfrm rot="10800000">
            <a:off x="4448625" y="3514300"/>
            <a:ext cx="0" cy="914400"/>
          </a:xfrm>
          <a:prstGeom prst="straightConnector1">
            <a:avLst/>
          </a:prstGeom>
          <a:noFill/>
          <a:ln w="1143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Shape 270"/>
          <p:cNvCxnSpPr/>
          <p:nvPr/>
        </p:nvCxnSpPr>
        <p:spPr>
          <a:xfrm rot="10800000">
            <a:off x="19919325" y="3479250"/>
            <a:ext cx="0" cy="914400"/>
          </a:xfrm>
          <a:prstGeom prst="straightConnector1">
            <a:avLst/>
          </a:prstGeom>
          <a:noFill/>
          <a:ln w="1143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Shape 271"/>
          <p:cNvSpPr txBox="1"/>
          <p:nvPr/>
        </p:nvSpPr>
        <p:spPr>
          <a:xfrm>
            <a:off x="20274775" y="3274800"/>
            <a:ext cx="2781168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More</a:t>
            </a:r>
            <a:endParaRPr sz="36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Serverless</a:t>
            </a:r>
            <a:endParaRPr sz="36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1273629" y="3274800"/>
            <a:ext cx="2829496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Less </a:t>
            </a:r>
            <a:endParaRPr sz="36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Serverless</a:t>
            </a:r>
            <a:endParaRPr sz="36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273" name="Shape 273"/>
          <p:cNvSpPr txBox="1"/>
          <p:nvPr/>
        </p:nvSpPr>
        <p:spPr>
          <a:xfrm>
            <a:off x="8203300" y="7076100"/>
            <a:ext cx="10851000" cy="3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600"/>
              <a:buFont typeface="Nunito"/>
              <a:buChar char="-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Reliance on BaaS (third-party services)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600"/>
              <a:buFont typeface="Nunito"/>
              <a:buChar char="-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Ephemeral computing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600"/>
              <a:buFont typeface="Nunito"/>
              <a:buChar char="-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Degree of ‘control’ over server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600"/>
              <a:buFont typeface="Nunito"/>
              <a:buChar char="-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Coupling of resources used and resources billed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7461925" y="5792188"/>
            <a:ext cx="920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Degree of </a:t>
            </a:r>
            <a:r>
              <a:rPr lang="en-US" sz="4800" i="1" dirty="0" err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serverlessness</a:t>
            </a:r>
            <a:endParaRPr sz="48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10482688" y="1784861"/>
            <a:ext cx="3412274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endParaRPr sz="40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4565375" y="5366025"/>
            <a:ext cx="15246900" cy="1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“Abstraction is selective ignorance”</a:t>
            </a:r>
            <a:endParaRPr sz="750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15627575" y="6803250"/>
            <a:ext cx="4184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US" sz="3600">
                <a:latin typeface="Gill Sans" charset="0"/>
                <a:ea typeface="Gill Sans" charset="0"/>
                <a:cs typeface="Gill Sans" charset="0"/>
              </a:rPr>
              <a:t>Andrew Koenig</a:t>
            </a:r>
            <a:endParaRPr sz="3600"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7301450" y="861250"/>
            <a:ext cx="9518100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Alphabet Soup</a:t>
            </a:r>
            <a:endParaRPr sz="960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1466075" y="3325525"/>
            <a:ext cx="11389200" cy="73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unito"/>
              <a:buChar char="●"/>
            </a:pPr>
            <a:r>
              <a:rPr lang="en-US" sz="3600" dirty="0" err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FaaS</a:t>
            </a:r>
            <a:r>
              <a:rPr lang="en-US" sz="36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 = Function as a Service</a:t>
            </a:r>
            <a:endParaRPr sz="36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914400" marR="0" lvl="1" indent="-3810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</a:pPr>
            <a:r>
              <a:rPr lang="en-US" sz="24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Allows users to develop, run and manage app functionalities without building or maintaining the related infrastructure.</a:t>
            </a:r>
            <a:endParaRPr sz="24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457200" lvl="0" indent="-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Char char="●"/>
            </a:pPr>
            <a:r>
              <a:rPr lang="en-US" sz="3600" dirty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BaaS = Backend as a Service</a:t>
            </a:r>
            <a:endParaRPr sz="36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914400" lvl="1" indent="-3810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○"/>
            </a:pPr>
            <a:r>
              <a:rPr lang="en-US" sz="2400" dirty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Middleware that allows developers to connect their app to cloud services.</a:t>
            </a:r>
            <a:endParaRPr sz="24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457200" marR="0" lvl="0" indent="-4572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unito"/>
              <a:buChar char="●"/>
            </a:pPr>
            <a:r>
              <a:rPr lang="en-US" sz="36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PaaS = Platform as a Service</a:t>
            </a:r>
            <a:endParaRPr sz="36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914400" marR="0" lvl="1" indent="-3810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</a:pPr>
            <a:r>
              <a:rPr lang="en-US" sz="24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Similar to </a:t>
            </a:r>
            <a:r>
              <a:rPr lang="en-US" sz="2400" dirty="0" err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FaaS</a:t>
            </a:r>
            <a:r>
              <a:rPr lang="en-US" sz="24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, but different architecture and scaling. </a:t>
            </a:r>
            <a:endParaRPr sz="24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914400" marR="0" lvl="1" indent="-3810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</a:pPr>
            <a:r>
              <a:rPr lang="en-US" sz="24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Long running application thread.</a:t>
            </a:r>
            <a:endParaRPr sz="24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914400" marR="0" lvl="1" indent="-3810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</a:pPr>
            <a:r>
              <a:rPr lang="en-US" sz="24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Bill per </a:t>
            </a:r>
            <a:r>
              <a:rPr lang="en-US" sz="2400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time running rather </a:t>
            </a:r>
            <a:r>
              <a:rPr lang="en-US" sz="24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than by execution.</a:t>
            </a:r>
            <a:endParaRPr sz="24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457200" marR="0" lvl="0" indent="-4572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unito"/>
              <a:buChar char="●"/>
            </a:pPr>
            <a:r>
              <a:rPr lang="en-US" sz="36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IaaS = Infrastructure as a Service</a:t>
            </a:r>
            <a:endParaRPr sz="36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914400" marR="0" lvl="1" indent="-3810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</a:pPr>
            <a:r>
              <a:rPr lang="en-US" sz="2400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Hardware is provided and managed by an external vendor.</a:t>
            </a:r>
            <a:endParaRPr sz="36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0" marR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0" marR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13580775" y="2954050"/>
            <a:ext cx="7548000" cy="54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Char char="●"/>
            </a:pPr>
            <a:r>
              <a:rPr lang="en-US" sz="360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Ephemeral  </a:t>
            </a:r>
            <a:endParaRPr sz="360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914400" lvl="1" indent="-3810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○"/>
            </a:pPr>
            <a:r>
              <a:rPr lang="en-US" sz="2400" dirty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Something short-lived or temporary. </a:t>
            </a:r>
            <a:endParaRPr sz="24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457200" lvl="0" indent="-4572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Char char="●"/>
            </a:pPr>
            <a:r>
              <a:rPr lang="en-US" sz="3600" dirty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Server</a:t>
            </a:r>
            <a:endParaRPr sz="36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914400" lvl="1" indent="-38100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○"/>
            </a:pPr>
            <a:r>
              <a:rPr lang="en-US" sz="2400" dirty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A computer device or program that provides functionality for other programs / devices.</a:t>
            </a:r>
            <a:endParaRPr sz="24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11444499"/>
              </p:ext>
            </p:extLst>
          </p:nvPr>
        </p:nvGraphicFramePr>
        <p:xfrm>
          <a:off x="-914400" y="950887"/>
          <a:ext cx="25292050" cy="1083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0" y="2057401"/>
            <a:ext cx="2841171" cy="2841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928" y="1498399"/>
            <a:ext cx="3400173" cy="3400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8" y="1273629"/>
            <a:ext cx="4425950" cy="4425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958" y="1851984"/>
            <a:ext cx="3046588" cy="3046588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5400000">
            <a:off x="13100694" y="2139442"/>
            <a:ext cx="1719072" cy="14704060"/>
          </a:xfrm>
          <a:prstGeom prst="rightBrace">
            <a:avLst>
              <a:gd name="adj1" fmla="val 8333"/>
              <a:gd name="adj2" fmla="val 5095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079" y="10023541"/>
            <a:ext cx="2925699" cy="29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9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2076302" y="650425"/>
            <a:ext cx="18047445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smtClean="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Evolution of </a:t>
            </a:r>
            <a:r>
              <a:rPr lang="en-US" sz="9600" b="1" dirty="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Cloud Offerings</a:t>
            </a:r>
            <a:endParaRPr sz="9600" dirty="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graphicFrame>
        <p:nvGraphicFramePr>
          <p:cNvPr id="183" name="Shape 183"/>
          <p:cNvGraphicFramePr/>
          <p:nvPr>
            <p:extLst>
              <p:ext uri="{D42A27DB-BD31-4B8C-83A1-F6EECF244321}">
                <p14:modId xmlns:p14="http://schemas.microsoft.com/office/powerpoint/2010/main" val="936772327"/>
              </p:ext>
            </p:extLst>
          </p:nvPr>
        </p:nvGraphicFramePr>
        <p:xfrm>
          <a:off x="1933550" y="4342775"/>
          <a:ext cx="2817800" cy="6757875"/>
        </p:xfrm>
        <a:graphic>
          <a:graphicData uri="http://schemas.openxmlformats.org/drawingml/2006/table">
            <a:tbl>
              <a:tblPr>
                <a:noFill/>
                <a:tableStyleId>{95C974FA-40DD-42BB-A158-114B3756107B}</a:tableStyleId>
              </a:tblPr>
              <a:tblGrid>
                <a:gridCol w="2817800"/>
              </a:tblGrid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Applications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Data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Runtime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Middleware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O/S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Virtualization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Servers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Storage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Networking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184" name="Shape 184"/>
          <p:cNvSpPr/>
          <p:nvPr/>
        </p:nvSpPr>
        <p:spPr>
          <a:xfrm>
            <a:off x="1194300" y="4331687"/>
            <a:ext cx="477600" cy="67578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1793650" y="3297037"/>
            <a:ext cx="3097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Gill Sans" charset="0"/>
                <a:ea typeface="Gill Sans" charset="0"/>
                <a:cs typeface="Gill Sans" charset="0"/>
                <a:sym typeface="Nunito"/>
              </a:rPr>
              <a:t>On Premise</a:t>
            </a:r>
            <a:endParaRPr sz="3600" b="1" dirty="0"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265350" y="7400387"/>
            <a:ext cx="825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You</a:t>
            </a:r>
            <a:endParaRPr sz="2400" dirty="0"/>
          </a:p>
        </p:txBody>
      </p:sp>
      <p:graphicFrame>
        <p:nvGraphicFramePr>
          <p:cNvPr id="187" name="Shape 187"/>
          <p:cNvGraphicFramePr/>
          <p:nvPr>
            <p:extLst>
              <p:ext uri="{D42A27DB-BD31-4B8C-83A1-F6EECF244321}">
                <p14:modId xmlns:p14="http://schemas.microsoft.com/office/powerpoint/2010/main" val="1129883732"/>
              </p:ext>
            </p:extLst>
          </p:nvPr>
        </p:nvGraphicFramePr>
        <p:xfrm>
          <a:off x="6772075" y="4418975"/>
          <a:ext cx="2817800" cy="6757875"/>
        </p:xfrm>
        <a:graphic>
          <a:graphicData uri="http://schemas.openxmlformats.org/drawingml/2006/table">
            <a:tbl>
              <a:tblPr>
                <a:noFill/>
                <a:tableStyleId>{95C974FA-40DD-42BB-A158-114B3756107B}</a:tableStyleId>
              </a:tblPr>
              <a:tblGrid>
                <a:gridCol w="2817800"/>
              </a:tblGrid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Applications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Data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Runtime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Middleware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O/S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Virtualization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Servers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Storage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Networking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88" name="Shape 188"/>
          <p:cNvSpPr/>
          <p:nvPr/>
        </p:nvSpPr>
        <p:spPr>
          <a:xfrm>
            <a:off x="6032825" y="4407887"/>
            <a:ext cx="477600" cy="3765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7595525" y="3297037"/>
            <a:ext cx="11709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Gill Sans" charset="0"/>
                <a:ea typeface="Gill Sans" charset="0"/>
                <a:cs typeface="Gill Sans" charset="0"/>
                <a:sym typeface="Nunito"/>
              </a:rPr>
              <a:t>IaaS</a:t>
            </a:r>
            <a:endParaRPr sz="3600" b="1"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5112250" y="5980487"/>
            <a:ext cx="825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You</a:t>
            </a:r>
            <a:endParaRPr sz="2400"/>
          </a:p>
        </p:txBody>
      </p:sp>
      <p:sp>
        <p:nvSpPr>
          <p:cNvPr id="191" name="Shape 191"/>
          <p:cNvSpPr/>
          <p:nvPr/>
        </p:nvSpPr>
        <p:spPr>
          <a:xfrm flipH="1">
            <a:off x="9851525" y="8173487"/>
            <a:ext cx="477600" cy="3014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 txBox="1"/>
          <p:nvPr/>
        </p:nvSpPr>
        <p:spPr>
          <a:xfrm flipH="1">
            <a:off x="10514575" y="9370637"/>
            <a:ext cx="1170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Vendor</a:t>
            </a:r>
            <a:endParaRPr sz="2400"/>
          </a:p>
        </p:txBody>
      </p:sp>
      <p:graphicFrame>
        <p:nvGraphicFramePr>
          <p:cNvPr id="193" name="Shape 193"/>
          <p:cNvGraphicFramePr/>
          <p:nvPr>
            <p:extLst>
              <p:ext uri="{D42A27DB-BD31-4B8C-83A1-F6EECF244321}">
                <p14:modId xmlns:p14="http://schemas.microsoft.com/office/powerpoint/2010/main" val="1905476950"/>
              </p:ext>
            </p:extLst>
          </p:nvPr>
        </p:nvGraphicFramePr>
        <p:xfrm>
          <a:off x="12172375" y="4418975"/>
          <a:ext cx="2817800" cy="6757875"/>
        </p:xfrm>
        <a:graphic>
          <a:graphicData uri="http://schemas.openxmlformats.org/drawingml/2006/table">
            <a:tbl>
              <a:tblPr>
                <a:noFill/>
                <a:tableStyleId>{95C974FA-40DD-42BB-A158-114B3756107B}</a:tableStyleId>
              </a:tblPr>
              <a:tblGrid>
                <a:gridCol w="2817800"/>
              </a:tblGrid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Applications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Data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Runtime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Middleware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O/S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Virtualization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Servers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Storage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Networking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94" name="Shape 194"/>
          <p:cNvSpPr/>
          <p:nvPr/>
        </p:nvSpPr>
        <p:spPr>
          <a:xfrm>
            <a:off x="11433125" y="4407887"/>
            <a:ext cx="477600" cy="15129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12917225" y="3297037"/>
            <a:ext cx="1328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Gill Sans" charset="0"/>
                <a:ea typeface="Gill Sans" charset="0"/>
                <a:cs typeface="Gill Sans" charset="0"/>
                <a:sym typeface="Nunito"/>
              </a:rPr>
              <a:t>PaaS</a:t>
            </a:r>
            <a:endParaRPr sz="3600" b="1"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0512550" y="4854137"/>
            <a:ext cx="825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You</a:t>
            </a:r>
            <a:endParaRPr sz="2400"/>
          </a:p>
        </p:txBody>
      </p:sp>
      <p:sp>
        <p:nvSpPr>
          <p:cNvPr id="197" name="Shape 197"/>
          <p:cNvSpPr/>
          <p:nvPr/>
        </p:nvSpPr>
        <p:spPr>
          <a:xfrm flipH="1">
            <a:off x="15251825" y="5920737"/>
            <a:ext cx="477600" cy="5267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 txBox="1"/>
          <p:nvPr/>
        </p:nvSpPr>
        <p:spPr>
          <a:xfrm flipH="1">
            <a:off x="15914875" y="8244237"/>
            <a:ext cx="1170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Vendor</a:t>
            </a:r>
            <a:endParaRPr sz="2400"/>
          </a:p>
        </p:txBody>
      </p:sp>
      <p:sp>
        <p:nvSpPr>
          <p:cNvPr id="199" name="Shape 199"/>
          <p:cNvSpPr txBox="1"/>
          <p:nvPr/>
        </p:nvSpPr>
        <p:spPr>
          <a:xfrm>
            <a:off x="21857495" y="3297037"/>
            <a:ext cx="1519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Gill Sans" charset="0"/>
                <a:ea typeface="Gill Sans" charset="0"/>
                <a:cs typeface="Gill Sans" charset="0"/>
                <a:sym typeface="Nunito"/>
              </a:rPr>
              <a:t>BaaS</a:t>
            </a:r>
            <a:endParaRPr sz="3600" b="1"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17313575" y="3297037"/>
            <a:ext cx="26556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mtClean="0">
                <a:latin typeface="Gill Sans" charset="0"/>
                <a:ea typeface="Gill Sans" charset="0"/>
                <a:cs typeface="Gill Sans" charset="0"/>
                <a:sym typeface="Nunito"/>
              </a:rPr>
              <a:t>Serverless</a:t>
            </a:r>
            <a:endParaRPr sz="3600" b="1" dirty="0"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graphicFrame>
        <p:nvGraphicFramePr>
          <p:cNvPr id="201" name="Shape 201"/>
          <p:cNvGraphicFramePr/>
          <p:nvPr>
            <p:extLst>
              <p:ext uri="{D42A27DB-BD31-4B8C-83A1-F6EECF244321}">
                <p14:modId xmlns:p14="http://schemas.microsoft.com/office/powerpoint/2010/main" val="2074954586"/>
              </p:ext>
            </p:extLst>
          </p:nvPr>
        </p:nvGraphicFramePr>
        <p:xfrm>
          <a:off x="17151375" y="4359237"/>
          <a:ext cx="2817800" cy="1501750"/>
        </p:xfrm>
        <a:graphic>
          <a:graphicData uri="http://schemas.openxmlformats.org/drawingml/2006/table">
            <a:tbl>
              <a:tblPr>
                <a:noFill/>
                <a:tableStyleId>{95C974FA-40DD-42BB-A158-114B3756107B}</a:tableStyleId>
              </a:tblPr>
              <a:tblGrid>
                <a:gridCol w="2817800"/>
              </a:tblGrid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Sandbox</a:t>
                      </a:r>
                      <a:endParaRPr sz="30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</a:tr>
              <a:tr h="7508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Everything else</a:t>
                      </a:r>
                      <a:endParaRPr sz="3000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202" name="Shape 202"/>
          <p:cNvSpPr txBox="1"/>
          <p:nvPr/>
        </p:nvSpPr>
        <p:spPr>
          <a:xfrm>
            <a:off x="15728175" y="4359237"/>
            <a:ext cx="825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You</a:t>
            </a:r>
            <a:endParaRPr sz="2400"/>
          </a:p>
        </p:txBody>
      </p:sp>
      <p:sp>
        <p:nvSpPr>
          <p:cNvPr id="203" name="Shape 203"/>
          <p:cNvSpPr txBox="1"/>
          <p:nvPr/>
        </p:nvSpPr>
        <p:spPr>
          <a:xfrm flipH="1">
            <a:off x="19577075" y="6307412"/>
            <a:ext cx="1170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Vendor</a:t>
            </a:r>
            <a:endParaRPr sz="2400"/>
          </a:p>
        </p:txBody>
      </p:sp>
      <p:cxnSp>
        <p:nvCxnSpPr>
          <p:cNvPr id="204" name="Shape 204"/>
          <p:cNvCxnSpPr>
            <a:stCxn id="202" idx="3"/>
          </p:cNvCxnSpPr>
          <p:nvPr/>
        </p:nvCxnSpPr>
        <p:spPr>
          <a:xfrm>
            <a:off x="16553475" y="4593237"/>
            <a:ext cx="502800" cy="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Shape 205"/>
          <p:cNvCxnSpPr>
            <a:stCxn id="203" idx="0"/>
          </p:cNvCxnSpPr>
          <p:nvPr/>
        </p:nvCxnSpPr>
        <p:spPr>
          <a:xfrm rot="10800000">
            <a:off x="20041625" y="5476112"/>
            <a:ext cx="120900" cy="83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Shape 206"/>
          <p:cNvSpPr txBox="1"/>
          <p:nvPr/>
        </p:nvSpPr>
        <p:spPr>
          <a:xfrm>
            <a:off x="21391375" y="4418987"/>
            <a:ext cx="2817900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Buy instead</a:t>
            </a:r>
            <a:endParaRPr sz="360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of Build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050" y="5599360"/>
            <a:ext cx="2913874" cy="29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6275" y="5599350"/>
            <a:ext cx="2913875" cy="29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3713" y="1382750"/>
            <a:ext cx="3196025" cy="31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4410587" y="8676925"/>
            <a:ext cx="2050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Client</a:t>
            </a:r>
            <a:endParaRPr sz="40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10265528" y="8513225"/>
            <a:ext cx="1621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FaaS</a:t>
            </a:r>
            <a:endParaRPr sz="40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14955338" y="4455200"/>
            <a:ext cx="377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Authentication</a:t>
            </a:r>
            <a:endParaRPr sz="40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15610700" y="7968925"/>
            <a:ext cx="246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Search</a:t>
            </a:r>
            <a:endParaRPr sz="4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15610688" y="11558850"/>
            <a:ext cx="246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Database</a:t>
            </a:r>
            <a:endParaRPr sz="40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18041050" y="1588700"/>
            <a:ext cx="3410400" cy="10678200"/>
          </a:xfrm>
          <a:prstGeom prst="rightBrace">
            <a:avLst>
              <a:gd name="adj1" fmla="val 8333"/>
              <a:gd name="adj2" fmla="val 50000"/>
            </a:avLst>
          </a:prstGeom>
          <a:noFill/>
          <a:ln w="762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21744900" y="6306275"/>
            <a:ext cx="246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BaaS</a:t>
            </a:r>
            <a:endParaRPr sz="40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apps</a:t>
            </a:r>
            <a:endParaRPr sz="40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7040800" y="6828000"/>
            <a:ext cx="2256600" cy="70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 rot="1853957">
            <a:off x="12040233" y="8676918"/>
            <a:ext cx="3520337" cy="70799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 rot="-1745584">
            <a:off x="12107945" y="5198868"/>
            <a:ext cx="2734510" cy="70800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12672100" y="6821125"/>
            <a:ext cx="2256600" cy="70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Shape 376"/>
          <p:cNvSpPr txBox="1"/>
          <p:nvPr/>
        </p:nvSpPr>
        <p:spPr>
          <a:xfrm>
            <a:off x="3280151" y="1155550"/>
            <a:ext cx="122124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Backend-as-a-Service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960" y="5087888"/>
            <a:ext cx="3423523" cy="3423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741" y="8805546"/>
            <a:ext cx="3277890" cy="3277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41" y="1759903"/>
            <a:ext cx="13898700" cy="972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33" y="1755648"/>
            <a:ext cx="13855407" cy="95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7301450" y="861250"/>
            <a:ext cx="9518100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Winners</a:t>
            </a:r>
            <a:endParaRPr sz="9600" dirty="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350" y="2596896"/>
            <a:ext cx="7772400" cy="777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84" y="3431856"/>
            <a:ext cx="5691704" cy="5691704"/>
          </a:xfrm>
          <a:prstGeom prst="rect">
            <a:avLst/>
          </a:prstGeom>
        </p:spPr>
      </p:pic>
      <p:sp>
        <p:nvSpPr>
          <p:cNvPr id="8" name="Shape 230"/>
          <p:cNvSpPr txBox="1"/>
          <p:nvPr/>
        </p:nvSpPr>
        <p:spPr>
          <a:xfrm>
            <a:off x="16330467" y="9967196"/>
            <a:ext cx="3749757" cy="1407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"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</a:pPr>
            <a:r>
              <a:rPr lang="en-US" sz="540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Enterprise </a:t>
            </a:r>
            <a:endParaRPr sz="54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Shape 230"/>
          <p:cNvSpPr txBox="1"/>
          <p:nvPr/>
        </p:nvSpPr>
        <p:spPr>
          <a:xfrm>
            <a:off x="4957757" y="9601366"/>
            <a:ext cx="4186243" cy="1407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"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</a:pPr>
            <a:r>
              <a:rPr lang="en-US" sz="540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Startup and small business</a:t>
            </a:r>
            <a:endParaRPr sz="54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775" y="-1752600"/>
            <a:ext cx="24547976" cy="106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 rot="5400000">
            <a:off x="8698013" y="-2010338"/>
            <a:ext cx="7028400" cy="24423976"/>
          </a:xfrm>
          <a:prstGeom prst="rect">
            <a:avLst/>
          </a:prstGeom>
          <a:solidFill>
            <a:srgbClr val="0A2C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A2C5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13031755" y="9397218"/>
            <a:ext cx="81435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Let’s talk about </a:t>
            </a:r>
            <a:endParaRPr sz="4000" dirty="0">
              <a:solidFill>
                <a:schemeClr val="lt1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Serverless</a:t>
            </a:r>
            <a:r>
              <a:rPr lang="en-US" sz="4000" dirty="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 </a:t>
            </a:r>
            <a:endParaRPr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4766572" y="8895074"/>
            <a:ext cx="45816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Hello!</a:t>
            </a:r>
            <a:endParaRPr sz="12000" dirty="0">
              <a:solidFill>
                <a:schemeClr val="lt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4855780" y="10523672"/>
            <a:ext cx="60885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I’m </a:t>
            </a:r>
            <a:r>
              <a:rPr lang="en-US" sz="55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Taylor Krusen</a:t>
            </a:r>
            <a:endParaRPr sz="5500">
              <a:solidFill>
                <a:schemeClr val="accent3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12999655" y="11108372"/>
            <a:ext cx="8207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Twitter: </a:t>
            </a:r>
            <a:r>
              <a:rPr lang="en-US" sz="4000" dirty="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@</a:t>
            </a:r>
            <a:r>
              <a:rPr lang="en-US" sz="4000" dirty="0" err="1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TaylorKrusen</a:t>
            </a:r>
            <a:endParaRPr sz="4000" dirty="0">
              <a:solidFill>
                <a:schemeClr val="lt1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7275570" y="1241274"/>
            <a:ext cx="98619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Why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cxnSp>
        <p:nvCxnSpPr>
          <p:cNvPr id="215" name="Shape 215"/>
          <p:cNvCxnSpPr/>
          <p:nvPr/>
        </p:nvCxnSpPr>
        <p:spPr>
          <a:xfrm flipH="1">
            <a:off x="2800650" y="3294275"/>
            <a:ext cx="28500" cy="7756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Shape 216"/>
          <p:cNvCxnSpPr/>
          <p:nvPr/>
        </p:nvCxnSpPr>
        <p:spPr>
          <a:xfrm rot="10800000">
            <a:off x="2381625" y="10517225"/>
            <a:ext cx="7791300" cy="35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Shape 217"/>
          <p:cNvCxnSpPr/>
          <p:nvPr/>
        </p:nvCxnSpPr>
        <p:spPr>
          <a:xfrm flipH="1">
            <a:off x="2841975" y="5097150"/>
            <a:ext cx="7167000" cy="22242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Shape 218"/>
          <p:cNvSpPr txBox="1"/>
          <p:nvPr/>
        </p:nvSpPr>
        <p:spPr>
          <a:xfrm>
            <a:off x="199246" y="5766700"/>
            <a:ext cx="23649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$$</a:t>
            </a:r>
            <a:endParaRPr sz="8000" b="1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cxnSp>
        <p:nvCxnSpPr>
          <p:cNvPr id="219" name="Shape 219"/>
          <p:cNvCxnSpPr/>
          <p:nvPr/>
        </p:nvCxnSpPr>
        <p:spPr>
          <a:xfrm flipH="1">
            <a:off x="2841825" y="4077725"/>
            <a:ext cx="6549300" cy="5931300"/>
          </a:xfrm>
          <a:prstGeom prst="straightConnector1">
            <a:avLst/>
          </a:prstGeom>
          <a:noFill/>
          <a:ln w="7620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Shape 220"/>
          <p:cNvSpPr txBox="1"/>
          <p:nvPr/>
        </p:nvSpPr>
        <p:spPr>
          <a:xfrm>
            <a:off x="4934027" y="10830925"/>
            <a:ext cx="39318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Usage</a:t>
            </a:r>
            <a:endParaRPr sz="8000" b="1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cxnSp>
        <p:nvCxnSpPr>
          <p:cNvPr id="221" name="Shape 221"/>
          <p:cNvCxnSpPr/>
          <p:nvPr/>
        </p:nvCxnSpPr>
        <p:spPr>
          <a:xfrm flipH="1">
            <a:off x="3676075" y="4201300"/>
            <a:ext cx="5931300" cy="6332700"/>
          </a:xfrm>
          <a:prstGeom prst="straightConnector1">
            <a:avLst/>
          </a:prstGeom>
          <a:noFill/>
          <a:ln w="762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230"/>
          <p:cNvSpPr txBox="1"/>
          <p:nvPr/>
        </p:nvSpPr>
        <p:spPr>
          <a:xfrm>
            <a:off x="15050307" y="3321450"/>
            <a:ext cx="6680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8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Developers can focus on business value </a:t>
            </a:r>
            <a:endParaRPr sz="48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Shape 230"/>
          <p:cNvSpPr txBox="1"/>
          <p:nvPr/>
        </p:nvSpPr>
        <p:spPr>
          <a:xfrm>
            <a:off x="15050307" y="6455900"/>
            <a:ext cx="6680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8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Auto-scaling web apps and APIs</a:t>
            </a:r>
            <a:endParaRPr sz="48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Shape 230"/>
          <p:cNvSpPr txBox="1"/>
          <p:nvPr/>
        </p:nvSpPr>
        <p:spPr>
          <a:xfrm>
            <a:off x="15050307" y="9590350"/>
            <a:ext cx="6680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80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Disruptive pricing model</a:t>
            </a:r>
            <a:endParaRPr sz="48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3482408" y="5947425"/>
            <a:ext cx="757884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dk2"/>
                </a:solidFill>
                <a:highlight>
                  <a:srgbClr val="EA9999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Less control</a:t>
            </a:r>
            <a:endParaRPr sz="3600" b="1" dirty="0">
              <a:solidFill>
                <a:schemeClr val="dk2"/>
              </a:solidFill>
              <a:highlight>
                <a:srgbClr val="EA9999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3723425" y="3589125"/>
            <a:ext cx="675716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highlight>
                  <a:srgbClr val="B6D7A8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Speed / Velocity / Agility</a:t>
            </a:r>
            <a:endParaRPr sz="3600" b="1" dirty="0">
              <a:solidFill>
                <a:schemeClr val="dk2"/>
              </a:solidFill>
              <a:highlight>
                <a:srgbClr val="B6D7A8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13942383" y="6861825"/>
            <a:ext cx="59903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No knobs to tweak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5239477" y="1241275"/>
            <a:ext cx="13898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Benefits and Compromises</a:t>
            </a:r>
            <a:endParaRPr sz="8000" b="1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4415825" y="4503525"/>
            <a:ext cx="5584956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Faster time to market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Less to build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3723424" y="7084800"/>
            <a:ext cx="356082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highlight>
                  <a:srgbClr val="B6D7A8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Simplicity</a:t>
            </a:r>
            <a:endParaRPr sz="3600" b="1">
              <a:solidFill>
                <a:schemeClr val="dk2"/>
              </a:solidFill>
              <a:highlight>
                <a:srgbClr val="B6D7A8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4415825" y="7853875"/>
            <a:ext cx="5584956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Very easy for users of the FaaS</a:t>
            </a:r>
            <a:endParaRPr sz="360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13482408" y="7999200"/>
            <a:ext cx="6493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highlight>
                  <a:srgbClr val="EA9999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Architectural complexity</a:t>
            </a:r>
            <a:endParaRPr sz="3600" b="1">
              <a:solidFill>
                <a:schemeClr val="dk2"/>
              </a:solidFill>
              <a:highlight>
                <a:srgbClr val="EA9999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11" name="Shape 230"/>
          <p:cNvSpPr txBox="1"/>
          <p:nvPr/>
        </p:nvSpPr>
        <p:spPr>
          <a:xfrm>
            <a:off x="13987707" y="9136575"/>
            <a:ext cx="6680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‘mini monoliths’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Someone needs to wrap their head around everything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Shape 310"/>
          <p:cNvSpPr txBox="1"/>
          <p:nvPr/>
        </p:nvSpPr>
        <p:spPr>
          <a:xfrm>
            <a:off x="13482407" y="3438450"/>
            <a:ext cx="757884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dk2"/>
                </a:solidFill>
                <a:highlight>
                  <a:srgbClr val="EA9999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Stateless</a:t>
            </a:r>
            <a:endParaRPr sz="3600" b="1" dirty="0">
              <a:solidFill>
                <a:schemeClr val="dk2"/>
              </a:solidFill>
              <a:highlight>
                <a:srgbClr val="EA9999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13" name="Shape 310"/>
          <p:cNvSpPr txBox="1"/>
          <p:nvPr/>
        </p:nvSpPr>
        <p:spPr>
          <a:xfrm>
            <a:off x="13482407" y="4692937"/>
            <a:ext cx="757884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dk2"/>
                </a:solidFill>
                <a:highlight>
                  <a:srgbClr val="EA9999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Lack of tooling</a:t>
            </a:r>
            <a:endParaRPr sz="3600" b="1" dirty="0">
              <a:solidFill>
                <a:schemeClr val="dk2"/>
              </a:solidFill>
              <a:highlight>
                <a:srgbClr val="EA9999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13525474" y="3589125"/>
            <a:ext cx="747159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highlight>
                  <a:srgbClr val="EA9999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Implementation drawbacks</a:t>
            </a:r>
            <a:endParaRPr sz="3600" b="1">
              <a:solidFill>
                <a:schemeClr val="dk2"/>
              </a:solidFill>
              <a:highlight>
                <a:srgbClr val="EA9999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3723425" y="3589125"/>
            <a:ext cx="666154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highlight>
                  <a:srgbClr val="B6D7A8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Lower operational burden</a:t>
            </a:r>
            <a:endParaRPr sz="3600" b="1">
              <a:highlight>
                <a:srgbClr val="B6D7A8"/>
              </a:highlight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13985450" y="4503525"/>
            <a:ext cx="6291078" cy="28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Integration testing</a:t>
            </a:r>
            <a:endParaRPr sz="360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Versioning / packaging</a:t>
            </a:r>
            <a:endParaRPr sz="360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May need seperate FaaS for everything</a:t>
            </a:r>
            <a:endParaRPr sz="360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5239477" y="1241275"/>
            <a:ext cx="13898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Benefits and Compromises</a:t>
            </a:r>
            <a:endParaRPr sz="8000" b="1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4415824" y="4503525"/>
            <a:ext cx="7471597" cy="21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Outsourced infrastructure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Fewer people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‘Better’ security and reliability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7998525" y="8101975"/>
            <a:ext cx="666154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Reliance on 3rd party tools</a:t>
            </a:r>
            <a:endParaRPr sz="3600" b="1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8767324" y="8858275"/>
            <a:ext cx="7471597" cy="2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Effectiveness</a:t>
            </a:r>
            <a:endParaRPr sz="360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Reliability</a:t>
            </a:r>
            <a:endParaRPr sz="360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Vendor lock-in</a:t>
            </a:r>
            <a:endParaRPr sz="360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Risk</a:t>
            </a:r>
            <a:endParaRPr sz="360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282550" y="4509150"/>
            <a:ext cx="14524500" cy="4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dirty="0" smtClean="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Shifting Paradigms</a:t>
            </a:r>
            <a:endParaRPr sz="15000" b="1" dirty="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grpSp>
        <p:nvGrpSpPr>
          <p:cNvPr id="287" name="Shape 287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288" name="Shape 288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92" name="Shape 292"/>
          <p:cNvSpPr txBox="1"/>
          <p:nvPr/>
        </p:nvSpPr>
        <p:spPr>
          <a:xfrm>
            <a:off x="18137966" y="4132133"/>
            <a:ext cx="1895100" cy="3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375" y="5644050"/>
            <a:ext cx="1891001" cy="18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1975" y="2264225"/>
            <a:ext cx="2050900" cy="20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400" y="5466263"/>
            <a:ext cx="2522322" cy="252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28615" y="5466259"/>
            <a:ext cx="2522322" cy="252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4386" y="5328388"/>
            <a:ext cx="2522322" cy="252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1375" y="2038325"/>
            <a:ext cx="2050900" cy="20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43375" y="2855662"/>
            <a:ext cx="1436350" cy="140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6125" y="9796938"/>
            <a:ext cx="1771924" cy="1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816250" y="9562825"/>
            <a:ext cx="2240150" cy="22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/>
          <p:nvPr/>
        </p:nvSpPr>
        <p:spPr>
          <a:xfrm>
            <a:off x="3032800" y="6373438"/>
            <a:ext cx="2256600" cy="70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Shape 392"/>
          <p:cNvSpPr/>
          <p:nvPr/>
        </p:nvSpPr>
        <p:spPr>
          <a:xfrm rot="3183419">
            <a:off x="6718104" y="8448850"/>
            <a:ext cx="2256662" cy="70830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 rot="8305328">
            <a:off x="7051367" y="4502341"/>
            <a:ext cx="2256654" cy="70829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Shape 394"/>
          <p:cNvSpPr/>
          <p:nvPr/>
        </p:nvSpPr>
        <p:spPr>
          <a:xfrm rot="8305328">
            <a:off x="12347267" y="4502341"/>
            <a:ext cx="2256654" cy="70829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8089750" y="6425263"/>
            <a:ext cx="2256600" cy="70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13424725" y="6373425"/>
            <a:ext cx="2256600" cy="70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Shape 397"/>
          <p:cNvSpPr/>
          <p:nvPr/>
        </p:nvSpPr>
        <p:spPr>
          <a:xfrm rot="-10799543">
            <a:off x="16769821" y="2935515"/>
            <a:ext cx="2256600" cy="708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Shape 398"/>
          <p:cNvSpPr/>
          <p:nvPr/>
        </p:nvSpPr>
        <p:spPr>
          <a:xfrm rot="3183419">
            <a:off x="17929029" y="8448850"/>
            <a:ext cx="2256662" cy="70830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Shape 399"/>
          <p:cNvSpPr txBox="1"/>
          <p:nvPr/>
        </p:nvSpPr>
        <p:spPr>
          <a:xfrm>
            <a:off x="5289400" y="451421"/>
            <a:ext cx="122124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Serverless</a:t>
            </a:r>
            <a:r>
              <a:rPr lang="en-US" sz="8000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 Architecture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76"/>
          <p:cNvSpPr txBox="1"/>
          <p:nvPr/>
        </p:nvSpPr>
        <p:spPr>
          <a:xfrm>
            <a:off x="2968160" y="3373214"/>
            <a:ext cx="18043962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’</a:t>
            </a:r>
            <a:r>
              <a:rPr lang="en-US" sz="5400" dirty="0" err="1" smtClean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Serverless</a:t>
            </a:r>
            <a:r>
              <a:rPr lang="en-US" sz="5400" dirty="0" smtClean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 </a:t>
            </a:r>
            <a:r>
              <a:rPr lang="en-US" sz="5400" dirty="0" err="1" smtClean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Microservice</a:t>
            </a:r>
            <a:r>
              <a:rPr lang="en-US" sz="5400" dirty="0" smtClean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 Patterns for AWS’ by Jeremy Daly</a:t>
            </a:r>
            <a:endParaRPr sz="54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3" name="Shape 344"/>
          <p:cNvSpPr txBox="1"/>
          <p:nvPr/>
        </p:nvSpPr>
        <p:spPr>
          <a:xfrm>
            <a:off x="3764478" y="12266550"/>
            <a:ext cx="18132258" cy="144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48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https://</a:t>
            </a:r>
            <a:r>
              <a:rPr lang="en-US" sz="4800" dirty="0" err="1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www.jeremydaly.com</a:t>
            </a:r>
            <a:r>
              <a:rPr lang="en-US" sz="48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/</a:t>
            </a:r>
            <a:r>
              <a:rPr lang="en-US" sz="4800" dirty="0" err="1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serverless</a:t>
            </a:r>
            <a:r>
              <a:rPr lang="en-US" sz="48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-</a:t>
            </a:r>
            <a:r>
              <a:rPr lang="en-US" sz="4800" dirty="0" err="1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microservice</a:t>
            </a:r>
            <a:r>
              <a:rPr lang="en-US" sz="48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-patterns-for-</a:t>
            </a:r>
            <a:r>
              <a:rPr lang="en-US" sz="4800" dirty="0" err="1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aws</a:t>
            </a:r>
            <a:r>
              <a:rPr lang="en-US" sz="48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/</a:t>
            </a:r>
            <a:endParaRPr sz="48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Shape 476"/>
          <p:cNvSpPr txBox="1"/>
          <p:nvPr/>
        </p:nvSpPr>
        <p:spPr>
          <a:xfrm>
            <a:off x="3764478" y="1390325"/>
            <a:ext cx="14844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Building Differently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89" y="4696514"/>
            <a:ext cx="13189303" cy="715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7567000" y="1500000"/>
            <a:ext cx="8053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Use Cases</a:t>
            </a:r>
            <a:endParaRPr sz="8000" b="1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3485799" y="4454100"/>
            <a:ext cx="9329329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Scripts triggered by events</a:t>
            </a:r>
            <a:endParaRPr sz="48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4089142" y="5514207"/>
            <a:ext cx="10704543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Your custom code reacts to </a:t>
            </a: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‘events’.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Cron</a:t>
            </a: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  <a:sym typeface="Nunito"/>
              </a:rPr>
              <a:t> job: trigger functions on a schedule.</a:t>
            </a:r>
            <a:endParaRPr sz="36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8" name="Shape 337"/>
          <p:cNvSpPr txBox="1"/>
          <p:nvPr/>
        </p:nvSpPr>
        <p:spPr>
          <a:xfrm>
            <a:off x="3431199" y="7687314"/>
            <a:ext cx="9329329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Web applications</a:t>
            </a:r>
            <a:endParaRPr sz="48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9" name="Shape 338"/>
          <p:cNvSpPr txBox="1"/>
          <p:nvPr/>
        </p:nvSpPr>
        <p:spPr>
          <a:xfrm>
            <a:off x="4275130" y="8904264"/>
            <a:ext cx="8539998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UI driven application calling HTTP endpoints that trigger your code</a:t>
            </a:r>
            <a:endParaRPr sz="36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10" name="Shape 338"/>
          <p:cNvSpPr txBox="1"/>
          <p:nvPr/>
        </p:nvSpPr>
        <p:spPr>
          <a:xfrm>
            <a:off x="14186567" y="5026893"/>
            <a:ext cx="10704543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External: web hook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Internal: closed ecosystem like Lambda and an s3 event</a:t>
            </a:r>
            <a:endParaRPr sz="3600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1887200" y="5514207"/>
            <a:ext cx="2299367" cy="387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932428" y="5901611"/>
            <a:ext cx="2217563" cy="3879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99" y="2111829"/>
            <a:ext cx="17406257" cy="11604171"/>
          </a:xfrm>
          <a:prstGeom prst="rect">
            <a:avLst/>
          </a:prstGeom>
        </p:spPr>
      </p:pic>
      <p:sp>
        <p:nvSpPr>
          <p:cNvPr id="3" name="Shape 346"/>
          <p:cNvSpPr txBox="1"/>
          <p:nvPr/>
        </p:nvSpPr>
        <p:spPr>
          <a:xfrm>
            <a:off x="7268722" y="788529"/>
            <a:ext cx="985381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</a:t>
            </a:r>
            <a:r>
              <a:rPr lang="en-US" sz="8000" b="1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chneider </a:t>
            </a:r>
            <a:r>
              <a:rPr lang="en-US" sz="8000" b="1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E</a:t>
            </a:r>
            <a:r>
              <a:rPr lang="en-US" sz="8000" b="1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lectric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4332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/>
        </p:nvSpPr>
        <p:spPr>
          <a:xfrm>
            <a:off x="4282550" y="4509150"/>
            <a:ext cx="14524500" cy="4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Serverless</a:t>
            </a:r>
            <a:r>
              <a:rPr lang="en-US" sz="15000" b="1" dirty="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 Economy</a:t>
            </a:r>
            <a:endParaRPr sz="15000" b="1" dirty="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grpSp>
        <p:nvGrpSpPr>
          <p:cNvPr id="424" name="Shape 424"/>
          <p:cNvGrpSpPr/>
          <p:nvPr/>
        </p:nvGrpSpPr>
        <p:grpSpPr>
          <a:xfrm>
            <a:off x="-858390" y="4477832"/>
            <a:ext cx="4092348" cy="4233000"/>
            <a:chOff x="-858390" y="4477832"/>
            <a:chExt cx="4092348" cy="4233000"/>
          </a:xfrm>
        </p:grpSpPr>
        <p:sp>
          <p:nvSpPr>
            <p:cNvPr id="425" name="Shape 425"/>
            <p:cNvSpPr/>
            <p:nvPr/>
          </p:nvSpPr>
          <p:spPr>
            <a:xfrm>
              <a:off x="2099658" y="6974920"/>
              <a:ext cx="1134300" cy="171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777142" y="4477832"/>
              <a:ext cx="14559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-525459" y="4477832"/>
              <a:ext cx="26466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-858390" y="4477832"/>
              <a:ext cx="3003000" cy="423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29" name="Shape 429"/>
          <p:cNvSpPr txBox="1"/>
          <p:nvPr/>
        </p:nvSpPr>
        <p:spPr>
          <a:xfrm>
            <a:off x="18137966" y="4132133"/>
            <a:ext cx="1895100" cy="3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76"/>
          <p:cNvSpPr txBox="1"/>
          <p:nvPr/>
        </p:nvSpPr>
        <p:spPr>
          <a:xfrm>
            <a:off x="3535878" y="4248699"/>
            <a:ext cx="14844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A web app is more than </a:t>
            </a:r>
            <a:r>
              <a:rPr lang="en-US" sz="5400" dirty="0" err="1" smtClean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FaaS</a:t>
            </a:r>
            <a:r>
              <a:rPr lang="mr-IN" sz="5400" dirty="0" smtClean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…</a:t>
            </a:r>
            <a:endParaRPr sz="54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3" name="Shape 344"/>
          <p:cNvSpPr txBox="1"/>
          <p:nvPr/>
        </p:nvSpPr>
        <p:spPr>
          <a:xfrm>
            <a:off x="10076885" y="5795925"/>
            <a:ext cx="6884100" cy="2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Typically consists of: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Lambda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API Gateway (HTTP endpoints)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S3 to serve static content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6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DynamoDB</a:t>
            </a:r>
            <a:endParaRPr lang="en-US" sz="3600" dirty="0" smtClean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Many others</a:t>
            </a:r>
            <a:r>
              <a:rPr lang="mr-IN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…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Shape 476"/>
          <p:cNvSpPr txBox="1"/>
          <p:nvPr/>
        </p:nvSpPr>
        <p:spPr>
          <a:xfrm>
            <a:off x="3764478" y="1390325"/>
            <a:ext cx="14844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Serverless</a:t>
            </a:r>
            <a:r>
              <a:rPr lang="en-US" sz="8000" b="1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 Web Apps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50" y="5571999"/>
            <a:ext cx="5020129" cy="33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9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951" y="2917474"/>
            <a:ext cx="13056108" cy="6845433"/>
          </a:xfrm>
          <a:prstGeom prst="rect">
            <a:avLst/>
          </a:prstGeom>
        </p:spPr>
      </p:pic>
      <p:sp>
        <p:nvSpPr>
          <p:cNvPr id="3" name="Shape 169"/>
          <p:cNvSpPr txBox="1"/>
          <p:nvPr/>
        </p:nvSpPr>
        <p:spPr>
          <a:xfrm>
            <a:off x="5663167" y="824674"/>
            <a:ext cx="12413014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smtClean="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Demo / Adventure</a:t>
            </a:r>
            <a:endParaRPr sz="9600" dirty="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4" name="Shape 230"/>
          <p:cNvSpPr txBox="1"/>
          <p:nvPr/>
        </p:nvSpPr>
        <p:spPr>
          <a:xfrm>
            <a:off x="5663167" y="11558264"/>
            <a:ext cx="15163250" cy="256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Tweet @</a:t>
            </a:r>
            <a:r>
              <a:rPr lang="en-US" sz="40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TaylorKrusen</a:t>
            </a: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 and include the hashtag #Haunted House</a:t>
            </a: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Name / info is added to a sheet in </a:t>
            </a:r>
            <a:r>
              <a:rPr lang="en-US" sz="40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Smartsheet</a:t>
            </a:r>
            <a:endParaRPr lang="en-US" sz="4000" dirty="0" smtClean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endParaRPr sz="40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Shape 227"/>
          <p:cNvSpPr txBox="1"/>
          <p:nvPr/>
        </p:nvSpPr>
        <p:spPr>
          <a:xfrm>
            <a:off x="1074191" y="3115264"/>
            <a:ext cx="7379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Let’s go to this</a:t>
            </a:r>
            <a:endParaRPr sz="60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6" name="Shape 227"/>
          <p:cNvSpPr txBox="1"/>
          <p:nvPr/>
        </p:nvSpPr>
        <p:spPr>
          <a:xfrm>
            <a:off x="1800237" y="6371290"/>
            <a:ext cx="7379700" cy="337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57250" marR="0" lvl="0" indent="-8572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48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10PM</a:t>
            </a:r>
          </a:p>
          <a:p>
            <a:pPr marL="857250" marR="0" lvl="0" indent="-8572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48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$25</a:t>
            </a:r>
          </a:p>
          <a:p>
            <a:pPr marL="857250" marR="0" lvl="0" indent="-8572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48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Really darn scary</a:t>
            </a:r>
          </a:p>
          <a:p>
            <a:pPr marL="857250" marR="0" lvl="0" indent="-8572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48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Please protect me</a:t>
            </a:r>
            <a:endParaRPr sz="48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86784" y="4199723"/>
            <a:ext cx="5193153" cy="21715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227"/>
          <p:cNvSpPr txBox="1"/>
          <p:nvPr/>
        </p:nvSpPr>
        <p:spPr>
          <a:xfrm>
            <a:off x="4764041" y="10654158"/>
            <a:ext cx="7379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RSVP</a:t>
            </a:r>
            <a:endParaRPr sz="60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56783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043" y="3494315"/>
            <a:ext cx="10660236" cy="7788729"/>
          </a:xfrm>
          <a:prstGeom prst="rect">
            <a:avLst/>
          </a:prstGeom>
        </p:spPr>
      </p:pic>
      <p:sp>
        <p:nvSpPr>
          <p:cNvPr id="3" name="Shape 476"/>
          <p:cNvSpPr txBox="1"/>
          <p:nvPr/>
        </p:nvSpPr>
        <p:spPr>
          <a:xfrm>
            <a:off x="-3093522" y="5001628"/>
            <a:ext cx="14844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 smtClean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TimerCheck.io</a:t>
            </a:r>
            <a:endParaRPr sz="54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4" name="Shape 344"/>
          <p:cNvSpPr txBox="1"/>
          <p:nvPr/>
        </p:nvSpPr>
        <p:spPr>
          <a:xfrm>
            <a:off x="2715528" y="6324928"/>
            <a:ext cx="6884100" cy="2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Over 2m requests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300k+ seconds of compute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Shape 476"/>
          <p:cNvSpPr txBox="1"/>
          <p:nvPr/>
        </p:nvSpPr>
        <p:spPr>
          <a:xfrm>
            <a:off x="3764478" y="1390325"/>
            <a:ext cx="14844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Hidden Costs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387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005" y="7062026"/>
            <a:ext cx="6940999" cy="2894249"/>
          </a:xfrm>
          <a:prstGeom prst="rect">
            <a:avLst/>
          </a:prstGeom>
        </p:spPr>
      </p:pic>
      <p:sp>
        <p:nvSpPr>
          <p:cNvPr id="2" name="Shape 476"/>
          <p:cNvSpPr txBox="1"/>
          <p:nvPr/>
        </p:nvSpPr>
        <p:spPr>
          <a:xfrm>
            <a:off x="4493404" y="1051410"/>
            <a:ext cx="14844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Major Players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3" name="Shape 344"/>
          <p:cNvSpPr txBox="1"/>
          <p:nvPr/>
        </p:nvSpPr>
        <p:spPr>
          <a:xfrm>
            <a:off x="3052335" y="4773372"/>
            <a:ext cx="8863369" cy="201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Serverless</a:t>
            </a: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 offering: </a:t>
            </a:r>
            <a:r>
              <a:rPr lang="en-US" sz="3600" b="1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Azure Functions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Launched in March, 2016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31" y="2240784"/>
            <a:ext cx="6096000" cy="3048000"/>
          </a:xfrm>
          <a:prstGeom prst="rect">
            <a:avLst/>
          </a:prstGeom>
        </p:spPr>
      </p:pic>
      <p:sp>
        <p:nvSpPr>
          <p:cNvPr id="5" name="Shape 344"/>
          <p:cNvSpPr txBox="1"/>
          <p:nvPr/>
        </p:nvSpPr>
        <p:spPr>
          <a:xfrm>
            <a:off x="13430574" y="4773372"/>
            <a:ext cx="8863369" cy="2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Serverless</a:t>
            </a: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 offering: </a:t>
            </a:r>
            <a:r>
              <a:rPr lang="en-US" sz="3600" b="1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Cloud Functions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Launched in March, 2017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General Availability on July 24, 2018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Shape 344"/>
          <p:cNvSpPr txBox="1"/>
          <p:nvPr/>
        </p:nvSpPr>
        <p:spPr>
          <a:xfrm>
            <a:off x="3052335" y="9457016"/>
            <a:ext cx="8536798" cy="2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Serverless</a:t>
            </a: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 offering: </a:t>
            </a:r>
            <a:r>
              <a:rPr lang="en-US" sz="3600" b="1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Cloud Functions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Launched in Dec, 2017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Available as ‘</a:t>
            </a:r>
            <a:r>
              <a:rPr lang="en-US" sz="36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OpenWhisk</a:t>
            </a: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’ in Dec, 2016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Shape 344"/>
          <p:cNvSpPr txBox="1"/>
          <p:nvPr/>
        </p:nvSpPr>
        <p:spPr>
          <a:xfrm>
            <a:off x="13430574" y="9821094"/>
            <a:ext cx="9135512" cy="2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Serverless</a:t>
            </a: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 offering: </a:t>
            </a:r>
            <a:r>
              <a:rPr lang="en-US" sz="3600" b="1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Lambda</a:t>
            </a:r>
            <a:endParaRPr lang="en-US" sz="3600" dirty="0" smtClean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Launched in Nov, 2014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Most mature ecosystem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5" y="7151392"/>
            <a:ext cx="6373692" cy="2305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005" y="2533842"/>
            <a:ext cx="9646566" cy="24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7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886457" y="5254644"/>
            <a:ext cx="7638298" cy="3679477"/>
            <a:chOff x="6955971" y="3799009"/>
            <a:chExt cx="7638298" cy="36794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394" y="4085317"/>
              <a:ext cx="7381875" cy="311467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5971" y="3799009"/>
              <a:ext cx="4343400" cy="3679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247" y="4560032"/>
            <a:ext cx="6153246" cy="4102164"/>
          </a:xfrm>
          <a:prstGeom prst="rect">
            <a:avLst/>
          </a:prstGeom>
        </p:spPr>
      </p:pic>
      <p:sp>
        <p:nvSpPr>
          <p:cNvPr id="2" name="Shape 476"/>
          <p:cNvSpPr txBox="1"/>
          <p:nvPr/>
        </p:nvSpPr>
        <p:spPr>
          <a:xfrm>
            <a:off x="3712338" y="937832"/>
            <a:ext cx="14844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Cloud Fight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37914" y="323305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Shape 344"/>
          <p:cNvSpPr txBox="1"/>
          <p:nvPr/>
        </p:nvSpPr>
        <p:spPr>
          <a:xfrm>
            <a:off x="12419135" y="4459709"/>
            <a:ext cx="7632801" cy="2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Runs on Windows environment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Multiple functions grouped together as an application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Provisions memory </a:t>
            </a:r>
            <a:r>
              <a:rPr lang="en-US" sz="3600" i="1" dirty="0" smtClean="0">
                <a:solidFill>
                  <a:srgbClr val="373737"/>
                </a:solidFill>
                <a:highlight>
                  <a:srgbClr val="F2F2F2"/>
                </a:highlight>
              </a:rPr>
              <a:t>per application</a:t>
            </a:r>
            <a:endParaRPr lang="en-US" sz="3600" dirty="0" smtClean="0">
              <a:solidFill>
                <a:srgbClr val="373737"/>
              </a:solidFill>
              <a:highlight>
                <a:srgbClr val="F2F2F2"/>
              </a:highlight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Platform is </a:t>
            </a:r>
            <a:r>
              <a:rPr lang="en-US" sz="3600" i="1" dirty="0" smtClean="0">
                <a:solidFill>
                  <a:srgbClr val="373737"/>
                </a:solidFill>
                <a:highlight>
                  <a:srgbClr val="F2F2F2"/>
                </a:highlight>
              </a:rPr>
              <a:t>very</a:t>
            </a: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 user friendly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Robust developer resources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Durable functions</a:t>
            </a:r>
          </a:p>
        </p:txBody>
      </p:sp>
      <p:sp>
        <p:nvSpPr>
          <p:cNvPr id="8" name="Shape 344"/>
          <p:cNvSpPr txBox="1"/>
          <p:nvPr/>
        </p:nvSpPr>
        <p:spPr>
          <a:xfrm>
            <a:off x="5062781" y="4442435"/>
            <a:ext cx="6884100" cy="2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Runs on Linux environment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Functions built as standalone elements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Provisions memory </a:t>
            </a:r>
            <a:r>
              <a:rPr lang="en-US" sz="3600" i="1" dirty="0" smtClean="0">
                <a:solidFill>
                  <a:srgbClr val="373737"/>
                </a:solidFill>
                <a:highlight>
                  <a:srgbClr val="F2F2F2"/>
                </a:highlight>
              </a:rPr>
              <a:t>per function</a:t>
            </a:r>
            <a:endParaRPr lang="en-US" sz="3600" dirty="0" smtClean="0">
              <a:solidFill>
                <a:srgbClr val="373737"/>
              </a:solidFill>
              <a:highlight>
                <a:srgbClr val="F2F2F2"/>
              </a:highlight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Better scaling for HTTP endpoints</a:t>
            </a:r>
          </a:p>
        </p:txBody>
      </p:sp>
      <p:sp>
        <p:nvSpPr>
          <p:cNvPr id="13" name="Shape 437"/>
          <p:cNvSpPr txBox="1"/>
          <p:nvPr/>
        </p:nvSpPr>
        <p:spPr>
          <a:xfrm>
            <a:off x="6779203" y="2864809"/>
            <a:ext cx="2770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Lambda</a:t>
            </a:r>
            <a:endParaRPr sz="4800" b="1" dirty="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14" name="Shape 437"/>
          <p:cNvSpPr txBox="1"/>
          <p:nvPr/>
        </p:nvSpPr>
        <p:spPr>
          <a:xfrm>
            <a:off x="12966171" y="2857964"/>
            <a:ext cx="5018834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smtClean="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Azure Functions</a:t>
            </a:r>
            <a:endParaRPr sz="4800" b="1" dirty="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15" name="Shape 437"/>
          <p:cNvSpPr txBox="1"/>
          <p:nvPr/>
        </p:nvSpPr>
        <p:spPr>
          <a:xfrm>
            <a:off x="17771876" y="1213997"/>
            <a:ext cx="4123881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smtClean="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The Future?</a:t>
            </a:r>
            <a:endParaRPr sz="4800" b="1" dirty="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1946626" y="3260491"/>
            <a:ext cx="5752" cy="7675733"/>
          </a:xfrm>
          <a:prstGeom prst="line">
            <a:avLst/>
          </a:prstGeom>
          <a:ln w="57150">
            <a:solidFill>
              <a:srgbClr val="B36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254166" y="3950208"/>
            <a:ext cx="11730839" cy="19619"/>
          </a:xfrm>
          <a:prstGeom prst="line">
            <a:avLst/>
          </a:prstGeom>
          <a:ln w="57150">
            <a:solidFill>
              <a:srgbClr val="B36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89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658"/>
            <a:ext cx="18118196" cy="120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44"/>
          <p:cNvSpPr txBox="1"/>
          <p:nvPr/>
        </p:nvSpPr>
        <p:spPr>
          <a:xfrm>
            <a:off x="7356060" y="5068589"/>
            <a:ext cx="10422824" cy="92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0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Open specification about </a:t>
            </a:r>
            <a:r>
              <a:rPr lang="en-US" sz="3000" smtClean="0">
                <a:solidFill>
                  <a:srgbClr val="373737"/>
                </a:solidFill>
                <a:highlight>
                  <a:srgbClr val="F2F2F2"/>
                </a:highlight>
              </a:rPr>
              <a:t>event metadata</a:t>
            </a:r>
            <a:endParaRPr lang="en-US" sz="3000" dirty="0" smtClean="0">
              <a:solidFill>
                <a:srgbClr val="373737"/>
              </a:solidFill>
              <a:highlight>
                <a:srgbClr val="F2F2F2"/>
              </a:highlight>
            </a:endParaRPr>
          </a:p>
        </p:txBody>
      </p:sp>
      <p:sp>
        <p:nvSpPr>
          <p:cNvPr id="5" name="Shape 344"/>
          <p:cNvSpPr txBox="1"/>
          <p:nvPr/>
        </p:nvSpPr>
        <p:spPr>
          <a:xfrm>
            <a:off x="7356060" y="9951061"/>
            <a:ext cx="10422824" cy="2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0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Interoperable cloud architectures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0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Distributed data across vendors and clouds</a:t>
            </a:r>
            <a:endParaRPr sz="3000" dirty="0" smtClean="0">
              <a:solidFill>
                <a:srgbClr val="373737"/>
              </a:solidFill>
              <a:highlight>
                <a:srgbClr val="F2F2F2"/>
              </a:highlight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373737"/>
              </a:solidFill>
              <a:highlight>
                <a:srgbClr val="F2F2F2"/>
              </a:highlight>
            </a:endParaRPr>
          </a:p>
        </p:txBody>
      </p:sp>
      <p:sp>
        <p:nvSpPr>
          <p:cNvPr id="6" name="Shape 337"/>
          <p:cNvSpPr txBox="1"/>
          <p:nvPr/>
        </p:nvSpPr>
        <p:spPr>
          <a:xfrm>
            <a:off x="7356060" y="3968061"/>
            <a:ext cx="2979777" cy="110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What</a:t>
            </a:r>
            <a:endParaRPr sz="48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7" name="Shape 344"/>
          <p:cNvSpPr txBox="1"/>
          <p:nvPr/>
        </p:nvSpPr>
        <p:spPr>
          <a:xfrm>
            <a:off x="7356060" y="7233462"/>
            <a:ext cx="11736612" cy="92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0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Support from IBM, Google, Red Hat, many more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3000" dirty="0" smtClean="0">
                <a:solidFill>
                  <a:srgbClr val="373737"/>
                </a:solidFill>
                <a:highlight>
                  <a:srgbClr val="F2F2F2"/>
                </a:highlight>
              </a:rPr>
              <a:t>First class support from Microsoft Azure</a:t>
            </a:r>
          </a:p>
        </p:txBody>
      </p:sp>
      <p:sp>
        <p:nvSpPr>
          <p:cNvPr id="8" name="Shape 337"/>
          <p:cNvSpPr txBox="1"/>
          <p:nvPr/>
        </p:nvSpPr>
        <p:spPr>
          <a:xfrm>
            <a:off x="7356060" y="6132934"/>
            <a:ext cx="2979777" cy="110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Who</a:t>
            </a:r>
            <a:endParaRPr sz="48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9" name="Shape 337"/>
          <p:cNvSpPr txBox="1"/>
          <p:nvPr/>
        </p:nvSpPr>
        <p:spPr>
          <a:xfrm>
            <a:off x="7356060" y="8845609"/>
            <a:ext cx="2979777" cy="110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Why</a:t>
            </a:r>
            <a:endParaRPr sz="48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388" y="458775"/>
            <a:ext cx="7470648" cy="29565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8336" y="11743316"/>
            <a:ext cx="18178272" cy="1754326"/>
          </a:xfrm>
          <a:prstGeom prst="rect">
            <a:avLst/>
          </a:prstGeom>
          <a:solidFill>
            <a:srgbClr val="002060">
              <a:alpha val="6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The </a:t>
            </a:r>
            <a:r>
              <a:rPr lang="en-US" sz="5400" dirty="0" err="1" smtClean="0">
                <a:solidFill>
                  <a:schemeClr val="bg1"/>
                </a:solidFill>
              </a:rPr>
              <a:t>Serverless</a:t>
            </a:r>
            <a:r>
              <a:rPr lang="en-US" sz="5400" dirty="0" smtClean="0">
                <a:solidFill>
                  <a:schemeClr val="bg1"/>
                </a:solidFill>
              </a:rPr>
              <a:t> and Event-Driven Future</a:t>
            </a:r>
          </a:p>
          <a:p>
            <a:r>
              <a:rPr lang="en-US" sz="5400" dirty="0" smtClean="0">
                <a:solidFill>
                  <a:schemeClr val="bg1"/>
                </a:solidFill>
              </a:rPr>
              <a:t>https</a:t>
            </a:r>
            <a:r>
              <a:rPr lang="en-US" sz="5400" dirty="0">
                <a:solidFill>
                  <a:schemeClr val="bg1"/>
                </a:solidFill>
              </a:rPr>
              <a:t>://</a:t>
            </a:r>
            <a:r>
              <a:rPr lang="en-US" sz="5400" dirty="0" err="1">
                <a:solidFill>
                  <a:schemeClr val="bg1"/>
                </a:solidFill>
              </a:rPr>
              <a:t>www.youtube.com</a:t>
            </a:r>
            <a:r>
              <a:rPr lang="en-US" sz="5400" dirty="0">
                <a:solidFill>
                  <a:schemeClr val="bg1"/>
                </a:solidFill>
              </a:rPr>
              <a:t>/</a:t>
            </a:r>
            <a:r>
              <a:rPr lang="en-US" sz="5400" dirty="0" err="1">
                <a:solidFill>
                  <a:schemeClr val="bg1"/>
                </a:solidFill>
              </a:rPr>
              <a:t>watch?v</a:t>
            </a:r>
            <a:r>
              <a:rPr lang="en-US" sz="5400" dirty="0">
                <a:solidFill>
                  <a:schemeClr val="bg1"/>
                </a:solidFill>
              </a:rPr>
              <a:t>=TZPPjAv12KU</a:t>
            </a:r>
          </a:p>
        </p:txBody>
      </p:sp>
    </p:spTree>
    <p:extLst>
      <p:ext uri="{BB962C8B-B14F-4D97-AF65-F5344CB8AC3E}">
        <p14:creationId xmlns:p14="http://schemas.microsoft.com/office/powerpoint/2010/main" val="14087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15315536" y="3389475"/>
            <a:ext cx="22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IBM ($)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4302126" y="904450"/>
            <a:ext cx="14844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Serverless</a:t>
            </a:r>
            <a:r>
              <a:rPr lang="en-US" sz="8000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 Providers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5962325" y="3514150"/>
            <a:ext cx="4157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Microsoft ($)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2127188" y="3514150"/>
            <a:ext cx="2770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AWS ($)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10567675" y="3389475"/>
            <a:ext cx="3169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Google ($)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538" y="4473437"/>
            <a:ext cx="1440075" cy="1440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0" name="Shape 440"/>
          <p:cNvGraphicFramePr/>
          <p:nvPr/>
        </p:nvGraphicFramePr>
        <p:xfrm>
          <a:off x="1361525" y="4910825"/>
          <a:ext cx="17296200" cy="5040500"/>
        </p:xfrm>
        <a:graphic>
          <a:graphicData uri="http://schemas.openxmlformats.org/drawingml/2006/table">
            <a:tbl>
              <a:tblPr>
                <a:noFill/>
                <a:tableStyleId>{95C974FA-40DD-42BB-A158-114B3756107B}</a:tableStyleId>
              </a:tblPr>
              <a:tblGrid>
                <a:gridCol w="4324050"/>
                <a:gridCol w="4324050"/>
                <a:gridCol w="4324050"/>
                <a:gridCol w="4324050"/>
              </a:tblGrid>
              <a:tr h="10081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100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0.00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0.00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0.00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0.00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</a:tr>
              <a:tr h="100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18.55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4.40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9.76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3.83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</a:tr>
              <a:tr h="100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799.76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603.40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709.95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630.70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</a:tr>
              <a:tr h="100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22,667.13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20,093.40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23,321.20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21,243.20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441" name="Shape 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326" y="3764725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8200" y="4220473"/>
            <a:ext cx="1648450" cy="16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41500" y="4324650"/>
            <a:ext cx="1440075" cy="14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/>
        </p:nvSpPr>
        <p:spPr>
          <a:xfrm>
            <a:off x="583166" y="6019825"/>
            <a:ext cx="725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506966" y="7015575"/>
            <a:ext cx="725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506966" y="8036025"/>
            <a:ext cx="725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612291" y="9056475"/>
            <a:ext cx="725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!!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19070525" y="3886913"/>
            <a:ext cx="920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 =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20307250" y="3640775"/>
            <a:ext cx="3994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3737"/>
                </a:solidFill>
                <a:highlight>
                  <a:srgbClr val="F2F2F2"/>
                </a:highlight>
              </a:rPr>
              <a:t>1,000ms &amp; 128mb &amp; 1m exececutions</a:t>
            </a:r>
            <a:endParaRPr sz="3000">
              <a:solidFill>
                <a:srgbClr val="373737"/>
              </a:solidFill>
              <a:highlight>
                <a:srgbClr val="F2F2F2"/>
              </a:highlight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19109675" y="5540613"/>
            <a:ext cx="920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 =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20346400" y="5294475"/>
            <a:ext cx="3994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3737"/>
                </a:solidFill>
                <a:highlight>
                  <a:srgbClr val="F2F2F2"/>
                </a:highlight>
              </a:rPr>
              <a:t>1,000ms &amp; 128mb &amp; 5m exececutions</a:t>
            </a:r>
            <a:endParaRPr sz="3000">
              <a:solidFill>
                <a:srgbClr val="373737"/>
              </a:solidFill>
              <a:highlight>
                <a:srgbClr val="F2F2F2"/>
              </a:highlight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x="19243700" y="7061963"/>
            <a:ext cx="920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 =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3" name="Shape 453"/>
          <p:cNvSpPr txBox="1"/>
          <p:nvPr/>
        </p:nvSpPr>
        <p:spPr>
          <a:xfrm>
            <a:off x="20480425" y="6815825"/>
            <a:ext cx="3994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3737"/>
                </a:solidFill>
                <a:highlight>
                  <a:srgbClr val="F2F2F2"/>
                </a:highlight>
              </a:rPr>
              <a:t>3,000ms &amp; 256mb &amp; 50m exececutions</a:t>
            </a:r>
            <a:endParaRPr sz="3000">
              <a:solidFill>
                <a:srgbClr val="373737"/>
              </a:solidFill>
              <a:highlight>
                <a:srgbClr val="F2F2F2"/>
              </a:highlight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19243700" y="8773363"/>
            <a:ext cx="920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!! =</a:t>
            </a:r>
            <a:endParaRPr sz="4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20480425" y="8527225"/>
            <a:ext cx="3994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3737"/>
                </a:solidFill>
                <a:highlight>
                  <a:srgbClr val="F2F2F2"/>
                </a:highlight>
              </a:rPr>
              <a:t>5,000ms &amp; 512mb &amp; 500m exececutions</a:t>
            </a:r>
            <a:endParaRPr sz="3000">
              <a:solidFill>
                <a:srgbClr val="373737"/>
              </a:solidFill>
              <a:highlight>
                <a:srgbClr val="F2F2F2"/>
              </a:highlight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6557225" y="10517000"/>
            <a:ext cx="11263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Estimates via serverlesscalc.com from @acloudguru</a:t>
            </a:r>
            <a:endParaRPr sz="36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20559225" y="2306850"/>
            <a:ext cx="2660188" cy="83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IBM</a:t>
            </a:r>
            <a:endParaRPr sz="4800" b="1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5452988" y="312300"/>
            <a:ext cx="14844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Supported Languages</a:t>
            </a:r>
            <a:endParaRPr sz="8000" b="1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11331478" y="2306850"/>
            <a:ext cx="3687354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Microsoft</a:t>
            </a:r>
            <a:endParaRPr sz="4800" b="1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7548186" y="2230650"/>
            <a:ext cx="3266784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Amazon</a:t>
            </a:r>
            <a:endParaRPr sz="4800" b="1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16139900" y="2230650"/>
            <a:ext cx="2866778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Google</a:t>
            </a:r>
            <a:endParaRPr sz="4800" b="1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138" y="3189937"/>
            <a:ext cx="1440075" cy="1440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7" name="Shape 467"/>
          <p:cNvGraphicFramePr/>
          <p:nvPr>
            <p:extLst>
              <p:ext uri="{D42A27DB-BD31-4B8C-83A1-F6EECF244321}">
                <p14:modId xmlns:p14="http://schemas.microsoft.com/office/powerpoint/2010/main" val="1872347993"/>
              </p:ext>
            </p:extLst>
          </p:nvPr>
        </p:nvGraphicFramePr>
        <p:xfrm>
          <a:off x="2470225" y="3809100"/>
          <a:ext cx="20810125" cy="8703625"/>
        </p:xfrm>
        <a:graphic>
          <a:graphicData uri="http://schemas.openxmlformats.org/drawingml/2006/table">
            <a:tbl>
              <a:tblPr>
                <a:noFill/>
                <a:tableStyleId>{95C974FA-40DD-42BB-A158-114B3756107B}</a:tableStyleId>
              </a:tblPr>
              <a:tblGrid>
                <a:gridCol w="4162025"/>
                <a:gridCol w="4162025"/>
                <a:gridCol w="4162025"/>
                <a:gridCol w="4162025"/>
                <a:gridCol w="4162025"/>
              </a:tblGrid>
              <a:tr h="8960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975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highlight>
                            <a:srgbClr val="F2F2F2"/>
                          </a:highlight>
                        </a:rPr>
                        <a:t>Node.js</a:t>
                      </a:r>
                      <a:endParaRPr sz="36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</a:tr>
              <a:tr h="975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highlight>
                            <a:srgbClr val="F2F2F2"/>
                          </a:highlight>
                        </a:rPr>
                        <a:t>Python</a:t>
                      </a:r>
                      <a:endParaRPr sz="36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 dirty="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>
                          <a:highlight>
                            <a:srgbClr val="F2F2F2"/>
                          </a:highlight>
                        </a:rPr>
                        <a:t>Partial</a:t>
                      </a:r>
                      <a:endParaRPr sz="4800" dirty="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800" dirty="0" smtClean="0">
                          <a:highlight>
                            <a:srgbClr val="F2F2F2"/>
                          </a:highlight>
                        </a:rPr>
                        <a:t>Partial</a:t>
                      </a: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</a:tr>
              <a:tr h="975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highlight>
                            <a:srgbClr val="F2F2F2"/>
                          </a:highlight>
                        </a:rPr>
                        <a:t>Java</a:t>
                      </a:r>
                      <a:endParaRPr sz="36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 dirty="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</a:tr>
              <a:tr h="975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highlight>
                            <a:srgbClr val="F2F2F2"/>
                          </a:highlight>
                        </a:rPr>
                        <a:t>C#</a:t>
                      </a:r>
                      <a:endParaRPr sz="36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0" i="0" u="none" strike="noStrike" cap="none" dirty="0" smtClean="0">
                          <a:solidFill>
                            <a:srgbClr val="000000"/>
                          </a:solidFill>
                          <a:highlight>
                            <a:srgbClr val="F2F2F2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4800" b="0" i="0" u="none" strike="noStrike" cap="none" dirty="0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</a:tr>
              <a:tr h="975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highlight>
                            <a:srgbClr val="F2F2F2"/>
                          </a:highlight>
                        </a:rPr>
                        <a:t>Go</a:t>
                      </a:r>
                      <a:endParaRPr sz="36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 smtClean="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 dirty="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</a:tr>
              <a:tr h="975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highlight>
                            <a:srgbClr val="F2F2F2"/>
                          </a:highlight>
                        </a:rPr>
                        <a:t>F#</a:t>
                      </a:r>
                      <a:endParaRPr sz="36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 smtClean="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 dirty="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</a:tr>
              <a:tr h="975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highlight>
                            <a:srgbClr val="F2F2F2"/>
                          </a:highlight>
                        </a:rPr>
                        <a:t>Swift</a:t>
                      </a:r>
                      <a:endParaRPr sz="36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</a:tr>
              <a:tr h="975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highlight>
                            <a:srgbClr val="F2F2F2"/>
                          </a:highlight>
                        </a:rPr>
                        <a:t>PHP</a:t>
                      </a:r>
                      <a:endParaRPr sz="36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Partial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highlight>
                            <a:srgbClr val="F2F2F2"/>
                          </a:highlight>
                        </a:rPr>
                        <a:t>N</a:t>
                      </a:r>
                      <a:endParaRPr sz="480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>
                          <a:highlight>
                            <a:srgbClr val="F2F2F2"/>
                          </a:highlight>
                        </a:rPr>
                        <a:t>Y</a:t>
                      </a:r>
                      <a:endParaRPr sz="4800" dirty="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5038" y="2557425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4025" y="3061648"/>
            <a:ext cx="1648450" cy="16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59225" y="3165825"/>
            <a:ext cx="1440075" cy="14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/>
        </p:nvSpPr>
        <p:spPr>
          <a:xfrm>
            <a:off x="3045203" y="3656700"/>
            <a:ext cx="4387268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Language</a:t>
            </a:r>
            <a:endParaRPr sz="4800" b="1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/>
        </p:nvSpPr>
        <p:spPr>
          <a:xfrm>
            <a:off x="4302126" y="904450"/>
            <a:ext cx="14844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Serverless</a:t>
            </a:r>
            <a:r>
              <a:rPr lang="en-US" sz="8000" b="1" dirty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 Providers</a:t>
            </a:r>
            <a:endParaRPr sz="8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477" name="Shape 477"/>
          <p:cNvSpPr txBox="1"/>
          <p:nvPr/>
        </p:nvSpPr>
        <p:spPr>
          <a:xfrm>
            <a:off x="7531475" y="2556225"/>
            <a:ext cx="10868162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Other points of consideration?</a:t>
            </a:r>
            <a:endParaRPr sz="48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9335099" y="3516700"/>
            <a:ext cx="7960929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Your specific needs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Ecosystem 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Community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7531475" y="6404500"/>
            <a:ext cx="623811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Auth0’s Webtask</a:t>
            </a:r>
            <a:endParaRPr sz="4800" b="1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480" name="Shape 480"/>
          <p:cNvSpPr txBox="1"/>
          <p:nvPr/>
        </p:nvSpPr>
        <p:spPr>
          <a:xfrm>
            <a:off x="7531474" y="8587375"/>
            <a:ext cx="7354957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Oracle’s Fn Project</a:t>
            </a:r>
            <a:endParaRPr sz="4800" b="1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700" y="6101925"/>
            <a:ext cx="1436150" cy="14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47" y="7982225"/>
            <a:ext cx="3460602" cy="14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7531474" y="10247625"/>
            <a:ext cx="8604081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Apache’s OpenWhisk</a:t>
            </a:r>
            <a:endParaRPr sz="4800" b="1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pic>
        <p:nvPicPr>
          <p:cNvPr id="484" name="Shape 4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6150" y="10049199"/>
            <a:ext cx="2872300" cy="1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93" y="1416450"/>
            <a:ext cx="10058400" cy="1805353"/>
          </a:xfrm>
          <a:prstGeom prst="rect">
            <a:avLst/>
          </a:prstGeom>
        </p:spPr>
      </p:pic>
      <p:sp>
        <p:nvSpPr>
          <p:cNvPr id="5" name="Shape 226"/>
          <p:cNvSpPr txBox="1"/>
          <p:nvPr/>
        </p:nvSpPr>
        <p:spPr>
          <a:xfrm>
            <a:off x="7437362" y="5369690"/>
            <a:ext cx="11435854" cy="64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- Open source </a:t>
            </a:r>
            <a:r>
              <a:rPr lang="en-US" sz="4000" b="1" dirty="0" err="1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serverless</a:t>
            </a:r>
            <a:r>
              <a:rPr lang="en-US" sz="40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 platform</a:t>
            </a:r>
            <a:endParaRPr sz="40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6" name="Shape 226"/>
          <p:cNvSpPr txBox="1"/>
          <p:nvPr/>
        </p:nvSpPr>
        <p:spPr>
          <a:xfrm>
            <a:off x="7437362" y="6538462"/>
            <a:ext cx="11435854" cy="115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- Can run locally out </a:t>
            </a:r>
            <a:r>
              <a:rPr lang="en-US" sz="40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of a container</a:t>
            </a:r>
            <a:endParaRPr sz="40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7" name="Shape 226"/>
          <p:cNvSpPr txBox="1"/>
          <p:nvPr/>
        </p:nvSpPr>
        <p:spPr>
          <a:xfrm>
            <a:off x="7437362" y="7752008"/>
            <a:ext cx="11435854" cy="115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- Choose your cloud (or host it yourself)</a:t>
            </a:r>
            <a:endParaRPr sz="40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8" name="Shape 226"/>
          <p:cNvSpPr txBox="1"/>
          <p:nvPr/>
        </p:nvSpPr>
        <p:spPr>
          <a:xfrm>
            <a:off x="7437362" y="8911653"/>
            <a:ext cx="11435854" cy="115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- Reusable </a:t>
            </a:r>
            <a:r>
              <a:rPr lang="en-US" sz="4000" b="1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and extensible</a:t>
            </a:r>
            <a:endParaRPr sz="40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9" name="Shape 226"/>
          <p:cNvSpPr txBox="1"/>
          <p:nvPr/>
        </p:nvSpPr>
        <p:spPr>
          <a:xfrm>
            <a:off x="7437362" y="10071298"/>
            <a:ext cx="11435854" cy="115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- </a:t>
            </a:r>
            <a:r>
              <a:rPr lang="en-US" sz="4000" b="1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Good introduction to distributed systems</a:t>
            </a:r>
            <a:endParaRPr sz="40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10" name="Shape 226"/>
          <p:cNvSpPr txBox="1"/>
          <p:nvPr/>
        </p:nvSpPr>
        <p:spPr>
          <a:xfrm>
            <a:off x="7437362" y="4200918"/>
            <a:ext cx="11435854" cy="116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- Any language!!</a:t>
            </a:r>
            <a:endParaRPr sz="40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31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13822547" y="4308173"/>
            <a:ext cx="10868162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Deploy your </a:t>
            </a:r>
            <a:r>
              <a:rPr lang="en-US" sz="4800" b="1" dirty="0" err="1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serverless</a:t>
            </a:r>
            <a:r>
              <a:rPr lang="en-US" sz="48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 code to:</a:t>
            </a:r>
            <a:endParaRPr sz="48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15626171" y="5268648"/>
            <a:ext cx="7960929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AWS Lambda</a:t>
            </a: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Azure Functions</a:t>
            </a: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Google Cloud Functions</a:t>
            </a: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IBM Cloud Functions</a:t>
            </a: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Others</a:t>
            </a:r>
            <a:r>
              <a:rPr lang="mr-IN" sz="36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…</a:t>
            </a:r>
            <a:endParaRPr sz="36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8" y="2377440"/>
            <a:ext cx="11939524" cy="80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9"/>
          <p:cNvSpPr txBox="1"/>
          <p:nvPr/>
        </p:nvSpPr>
        <p:spPr>
          <a:xfrm>
            <a:off x="5663167" y="824674"/>
            <a:ext cx="12413014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smtClean="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Demo / Adventure</a:t>
            </a:r>
            <a:endParaRPr sz="9600" dirty="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4" name="Shape 230"/>
          <p:cNvSpPr txBox="1"/>
          <p:nvPr/>
        </p:nvSpPr>
        <p:spPr>
          <a:xfrm>
            <a:off x="3322303" y="5669528"/>
            <a:ext cx="15163250" cy="256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FontTx/>
              <a:buNone/>
              <a:tabLst/>
              <a:defRPr/>
            </a:pPr>
            <a:r>
              <a:rPr lang="en-US" sz="4000" b="1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Twitter:</a:t>
            </a:r>
          </a:p>
          <a:p>
            <a:pPr marL="457200" marR="0" lvl="0" indent="-41910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FontTx/>
              <a:buNone/>
              <a:tabLst/>
              <a:defRPr/>
            </a:pP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@</a:t>
            </a:r>
            <a:r>
              <a:rPr lang="en-US" sz="40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TaylorKrusen</a:t>
            </a:r>
            <a:endParaRPr sz="40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68" y="3548185"/>
            <a:ext cx="12720828" cy="73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9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775" y="-1752600"/>
            <a:ext cx="24547976" cy="106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 rot="5400000">
            <a:off x="8698013" y="-2010338"/>
            <a:ext cx="7028400" cy="24423976"/>
          </a:xfrm>
          <a:prstGeom prst="rect">
            <a:avLst/>
          </a:prstGeom>
          <a:solidFill>
            <a:srgbClr val="0A2C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A2C5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3795687" y="8433398"/>
            <a:ext cx="1761794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Thank you! Questions?</a:t>
            </a:r>
            <a:endParaRPr sz="12000" dirty="0">
              <a:solidFill>
                <a:schemeClr val="lt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8500807" y="11690074"/>
            <a:ext cx="8207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Twitter: </a:t>
            </a:r>
            <a:r>
              <a:rPr lang="en-US" sz="4000" dirty="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@</a:t>
            </a:r>
            <a:r>
              <a:rPr lang="en-US" sz="4000" dirty="0" err="1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TaylorKrusen</a:t>
            </a:r>
            <a:endParaRPr sz="4000" dirty="0">
              <a:solidFill>
                <a:schemeClr val="lt1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5366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9"/>
          <p:cNvSpPr txBox="1"/>
          <p:nvPr/>
        </p:nvSpPr>
        <p:spPr>
          <a:xfrm>
            <a:off x="7301450" y="861250"/>
            <a:ext cx="10364758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smtClean="0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Overview</a:t>
            </a:r>
            <a:endParaRPr sz="9600" dirty="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sp>
        <p:nvSpPr>
          <p:cNvPr id="4" name="Shape 230"/>
          <p:cNvSpPr txBox="1"/>
          <p:nvPr/>
        </p:nvSpPr>
        <p:spPr>
          <a:xfrm>
            <a:off x="3242649" y="4164624"/>
            <a:ext cx="12518559" cy="256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0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Serverless</a:t>
            </a: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 as a concept</a:t>
            </a: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Reasons for popularity</a:t>
            </a: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Pragmatic usage</a:t>
            </a:r>
            <a:endParaRPr sz="40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Shape 227"/>
          <p:cNvSpPr txBox="1"/>
          <p:nvPr/>
        </p:nvSpPr>
        <p:spPr>
          <a:xfrm>
            <a:off x="2810128" y="3205337"/>
            <a:ext cx="7379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What I’ll cover</a:t>
            </a:r>
            <a:endParaRPr sz="60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6" name="Shape 227"/>
          <p:cNvSpPr txBox="1"/>
          <p:nvPr/>
        </p:nvSpPr>
        <p:spPr>
          <a:xfrm>
            <a:off x="2810128" y="7104966"/>
            <a:ext cx="9186800" cy="115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Who is this talk for?</a:t>
            </a:r>
            <a:endParaRPr sz="60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7" name="Shape 227"/>
          <p:cNvSpPr txBox="1"/>
          <p:nvPr/>
        </p:nvSpPr>
        <p:spPr>
          <a:xfrm>
            <a:off x="13124265" y="4286928"/>
            <a:ext cx="7379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smtClean="0">
                <a:solidFill>
                  <a:schemeClr val="dk2"/>
                </a:solidFill>
                <a:latin typeface="Gill Sans" charset="0"/>
                <a:ea typeface="Gill Sans" charset="0"/>
                <a:cs typeface="Gill Sans" charset="0"/>
                <a:sym typeface="Nunito"/>
              </a:rPr>
              <a:t>Goals</a:t>
            </a:r>
            <a:endParaRPr sz="6000" b="1" dirty="0">
              <a:solidFill>
                <a:schemeClr val="dk2"/>
              </a:solidFill>
              <a:latin typeface="Gill Sans" charset="0"/>
              <a:ea typeface="Gill Sans" charset="0"/>
              <a:cs typeface="Gill Sans" charset="0"/>
              <a:sym typeface="Nunito"/>
            </a:endParaRPr>
          </a:p>
        </p:txBody>
      </p:sp>
      <p:sp>
        <p:nvSpPr>
          <p:cNvPr id="8" name="Shape 230"/>
          <p:cNvSpPr txBox="1"/>
          <p:nvPr/>
        </p:nvSpPr>
        <p:spPr>
          <a:xfrm>
            <a:off x="3242649" y="9168303"/>
            <a:ext cx="12518559" cy="256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Curiosity / interest in </a:t>
            </a:r>
            <a:r>
              <a:rPr lang="en-US" sz="40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serverless</a:t>
            </a:r>
            <a:endParaRPr lang="en-US" sz="4000" dirty="0" smtClean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Limited or no exposure to </a:t>
            </a:r>
            <a:r>
              <a:rPr lang="en-US" sz="40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serverless</a:t>
            </a:r>
            <a:endParaRPr lang="en-US" sz="4000" dirty="0" smtClean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Shape 230"/>
          <p:cNvSpPr txBox="1"/>
          <p:nvPr/>
        </p:nvSpPr>
        <p:spPr>
          <a:xfrm>
            <a:off x="3242649" y="8263001"/>
            <a:ext cx="4621192" cy="117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"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</a:pP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Developers with</a:t>
            </a:r>
            <a:r>
              <a:rPr lang="mr-IN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…</a:t>
            </a:r>
            <a:endParaRPr sz="40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Shape 230"/>
          <p:cNvSpPr txBox="1"/>
          <p:nvPr/>
        </p:nvSpPr>
        <p:spPr>
          <a:xfrm>
            <a:off x="13124265" y="5375198"/>
            <a:ext cx="10759863" cy="256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Understand </a:t>
            </a:r>
            <a:r>
              <a:rPr lang="en-US" sz="4000" dirty="0" err="1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serverless</a:t>
            </a: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 and the situations where it will benefit you</a:t>
            </a: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000" dirty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L</a:t>
            </a: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ook past marketing jargon</a:t>
            </a: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r>
              <a:rPr lang="en-US" sz="4000" dirty="0" smtClean="0">
                <a:solidFill>
                  <a:srgbClr val="373737"/>
                </a:solidFill>
                <a:highlight>
                  <a:srgbClr val="F2F2F2"/>
                </a:highlight>
                <a:latin typeface="Gill Sans" charset="0"/>
                <a:ea typeface="Gill Sans" charset="0"/>
                <a:cs typeface="Gill Sans" charset="0"/>
              </a:rPr>
              <a:t>Teach you to navigate the ecosystem of tools</a:t>
            </a: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3000"/>
              <a:buChar char="●"/>
            </a:pPr>
            <a:endParaRPr sz="4000" dirty="0">
              <a:solidFill>
                <a:srgbClr val="373737"/>
              </a:solidFill>
              <a:highlight>
                <a:srgbClr val="F2F2F2"/>
              </a:highlight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3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6787027" y="5604750"/>
            <a:ext cx="108036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Serverless</a:t>
            </a:r>
            <a:endParaRPr sz="14000" b="1" dirty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grpSp>
        <p:nvGrpSpPr>
          <p:cNvPr id="137" name="Shape 137"/>
          <p:cNvGrpSpPr/>
          <p:nvPr/>
        </p:nvGrpSpPr>
        <p:grpSpPr>
          <a:xfrm>
            <a:off x="0" y="-1582768"/>
            <a:ext cx="24535151" cy="4304369"/>
            <a:chOff x="0" y="-156114"/>
            <a:chExt cx="24535151" cy="4304369"/>
          </a:xfrm>
        </p:grpSpPr>
        <p:sp>
          <p:nvSpPr>
            <p:cNvPr id="138" name="Shape 138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7301450" y="861250"/>
            <a:ext cx="9518100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dk2"/>
                </a:solidFill>
                <a:latin typeface="Helvetica" charset="0"/>
                <a:ea typeface="Helvetica" charset="0"/>
                <a:cs typeface="Helvetica" charset="0"/>
                <a:sym typeface="Nunito"/>
              </a:rPr>
              <a:t>Popularity</a:t>
            </a:r>
            <a:endParaRPr sz="9600">
              <a:solidFill>
                <a:schemeClr val="dk2"/>
              </a:solidFill>
              <a:latin typeface="Helvetica" charset="0"/>
              <a:ea typeface="Helvetica" charset="0"/>
              <a:cs typeface="Helvetica" charset="0"/>
              <a:sym typeface="Nuni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241" y="2295682"/>
            <a:ext cx="17880517" cy="9248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875" y="1065975"/>
            <a:ext cx="18459725" cy="1038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8"/>
          <a:stretch/>
        </p:blipFill>
        <p:spPr>
          <a:xfrm>
            <a:off x="20" y="10"/>
            <a:ext cx="24377630" cy="1371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33381" y="3959339"/>
            <a:ext cx="129109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Open Sans" charset="0"/>
                <a:ea typeface="Open Sans" charset="0"/>
                <a:cs typeface="Open Sans" charset="0"/>
              </a:rPr>
              <a:t>Here is my source code,</a:t>
            </a:r>
          </a:p>
          <a:p>
            <a:r>
              <a:rPr lang="en-US" sz="8000" dirty="0" smtClean="0">
                <a:latin typeface="Open Sans" charset="0"/>
                <a:ea typeface="Open Sans" charset="0"/>
                <a:cs typeface="Open Sans" charset="0"/>
              </a:rPr>
              <a:t>Run it on the cloud for me,</a:t>
            </a:r>
          </a:p>
          <a:p>
            <a:r>
              <a:rPr lang="en-US" sz="8000" dirty="0" smtClean="0">
                <a:latin typeface="Open Sans" charset="0"/>
                <a:ea typeface="Open Sans" charset="0"/>
                <a:cs typeface="Open Sans" charset="0"/>
              </a:rPr>
              <a:t>I do not care how </a:t>
            </a:r>
            <a:endParaRPr lang="en-US" sz="80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3344" y="12508992"/>
            <a:ext cx="13175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https://</a:t>
            </a:r>
            <a:r>
              <a:rPr lang="en-US" sz="4000" dirty="0" err="1"/>
              <a:t>twitter.com</a:t>
            </a:r>
            <a:r>
              <a:rPr lang="en-US" sz="4000" dirty="0"/>
              <a:t>/</a:t>
            </a:r>
            <a:r>
              <a:rPr lang="en-US" sz="4000" dirty="0" err="1"/>
              <a:t>onsijoe</a:t>
            </a:r>
            <a:r>
              <a:rPr lang="en-US" sz="4000" dirty="0"/>
              <a:t>/status/598235841635360768</a:t>
            </a:r>
          </a:p>
        </p:txBody>
      </p:sp>
    </p:spTree>
    <p:extLst>
      <p:ext uri="{BB962C8B-B14F-4D97-AF65-F5344CB8AC3E}">
        <p14:creationId xmlns:p14="http://schemas.microsoft.com/office/powerpoint/2010/main" val="5649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13803</TotalTime>
  <Words>1347</Words>
  <Application>Microsoft Macintosh PowerPoint</Application>
  <PresentationFormat>Custom</PresentationFormat>
  <Paragraphs>405</Paragraphs>
  <Slides>40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Gill Sans</vt:lpstr>
      <vt:lpstr>Helvetica</vt:lpstr>
      <vt:lpstr>Nunito</vt:lpstr>
      <vt:lpstr>Open Sans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All The Fuss About Serverless?</dc:title>
  <cp:lastModifiedBy>Microsoft Office User</cp:lastModifiedBy>
  <cp:revision>57</cp:revision>
  <dcterms:modified xsi:type="dcterms:W3CDTF">2018-11-02T20:22:16Z</dcterms:modified>
</cp:coreProperties>
</file>